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notesMasterIdLst>
    <p:notesMasterId r:id="rId37"/>
  </p:notesMasterIdLst>
  <p:sldIdLst>
    <p:sldId id="265" r:id="rId2"/>
    <p:sldId id="261" r:id="rId3"/>
    <p:sldId id="274" r:id="rId4"/>
    <p:sldId id="258" r:id="rId5"/>
    <p:sldId id="263" r:id="rId6"/>
    <p:sldId id="260" r:id="rId7"/>
    <p:sldId id="259" r:id="rId8"/>
    <p:sldId id="264" r:id="rId9"/>
    <p:sldId id="266" r:id="rId10"/>
    <p:sldId id="267" r:id="rId11"/>
    <p:sldId id="289" r:id="rId12"/>
    <p:sldId id="279" r:id="rId13"/>
    <p:sldId id="269" r:id="rId14"/>
    <p:sldId id="290" r:id="rId15"/>
    <p:sldId id="287" r:id="rId16"/>
    <p:sldId id="292" r:id="rId17"/>
    <p:sldId id="365" r:id="rId18"/>
    <p:sldId id="367" r:id="rId19"/>
    <p:sldId id="275" r:id="rId20"/>
    <p:sldId id="286" r:id="rId21"/>
    <p:sldId id="369" r:id="rId22"/>
    <p:sldId id="277" r:id="rId23"/>
    <p:sldId id="283" r:id="rId24"/>
    <p:sldId id="280" r:id="rId25"/>
    <p:sldId id="366" r:id="rId26"/>
    <p:sldId id="300" r:id="rId27"/>
    <p:sldId id="297" r:id="rId28"/>
    <p:sldId id="302" r:id="rId29"/>
    <p:sldId id="301" r:id="rId30"/>
    <p:sldId id="370" r:id="rId31"/>
    <p:sldId id="293" r:id="rId32"/>
    <p:sldId id="272" r:id="rId33"/>
    <p:sldId id="303" r:id="rId34"/>
    <p:sldId id="368" r:id="rId35"/>
    <p:sldId id="288" r:id="rId36"/>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F98825-CB12-49F2-A9A2-A5C3147F972A}" v="3" dt="2021-09-22T00:35:19.990"/>
    <p1510:client id="{A56A8CF7-0103-8188-C3F6-D902E9BD0A37}" v="27" dt="2021-09-27T22:12:32.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146" cy="466088"/>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idx="1"/>
          </p:nvPr>
        </p:nvSpPr>
        <p:spPr>
          <a:xfrm>
            <a:off x="3971654" y="2"/>
            <a:ext cx="3037146" cy="466088"/>
          </a:xfrm>
          <a:prstGeom prst="rect">
            <a:avLst/>
          </a:prstGeom>
        </p:spPr>
        <p:txBody>
          <a:bodyPr vert="horz" lIns="91129" tIns="45565" rIns="91129" bIns="45565" rtlCol="0"/>
          <a:lstStyle>
            <a:lvl1pPr algn="r">
              <a:defRPr sz="1200"/>
            </a:lvl1pPr>
          </a:lstStyle>
          <a:p>
            <a:fld id="{B5C7703B-8AD7-0E47-BF72-8C27B33E2884}" type="datetimeFigureOut">
              <a:rPr lang="en-US" smtClean="0"/>
              <a:t>10/19/2021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129" tIns="45565" rIns="91129" bIns="45565" rtlCol="0" anchor="ctr"/>
          <a:lstStyle/>
          <a:p>
            <a:endParaRPr lang="en-US"/>
          </a:p>
        </p:txBody>
      </p:sp>
      <p:sp>
        <p:nvSpPr>
          <p:cNvPr id="5" name="Notes Placeholder 4"/>
          <p:cNvSpPr>
            <a:spLocks noGrp="1"/>
          </p:cNvSpPr>
          <p:nvPr>
            <p:ph type="body" sz="quarter" idx="3"/>
          </p:nvPr>
        </p:nvSpPr>
        <p:spPr>
          <a:xfrm>
            <a:off x="700880" y="4473813"/>
            <a:ext cx="5608640" cy="3660537"/>
          </a:xfrm>
          <a:prstGeom prst="rect">
            <a:avLst/>
          </a:prstGeom>
        </p:spPr>
        <p:txBody>
          <a:bodyPr vert="horz" lIns="91129" tIns="45565" rIns="91129" bIns="455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13"/>
            <a:ext cx="3037146" cy="466088"/>
          </a:xfrm>
          <a:prstGeom prst="rect">
            <a:avLst/>
          </a:prstGeom>
        </p:spPr>
        <p:txBody>
          <a:bodyPr vert="horz" lIns="91129" tIns="45565" rIns="91129" bIns="45565" rtlCol="0" anchor="b"/>
          <a:lstStyle>
            <a:lvl1pPr algn="l">
              <a:defRPr sz="1200"/>
            </a:lvl1pPr>
          </a:lstStyle>
          <a:p>
            <a:endParaRPr lang="en-US"/>
          </a:p>
        </p:txBody>
      </p:sp>
      <p:sp>
        <p:nvSpPr>
          <p:cNvPr id="7" name="Slide Number Placeholder 6"/>
          <p:cNvSpPr>
            <a:spLocks noGrp="1"/>
          </p:cNvSpPr>
          <p:nvPr>
            <p:ph type="sldNum" sz="quarter" idx="5"/>
          </p:nvPr>
        </p:nvSpPr>
        <p:spPr>
          <a:xfrm>
            <a:off x="3971654" y="8830313"/>
            <a:ext cx="3037146" cy="466088"/>
          </a:xfrm>
          <a:prstGeom prst="rect">
            <a:avLst/>
          </a:prstGeom>
        </p:spPr>
        <p:txBody>
          <a:bodyPr vert="horz" lIns="91129" tIns="45565" rIns="91129" bIns="45565" rtlCol="0" anchor="b"/>
          <a:lstStyle>
            <a:lvl1pPr algn="r">
              <a:defRPr sz="1200"/>
            </a:lvl1pPr>
          </a:lstStyle>
          <a:p>
            <a:fld id="{282FFEB4-88C8-B24D-85FE-AAEED0AE9A5E}" type="slidenum">
              <a:rPr lang="en-US" smtClean="0"/>
              <a:t>‹#›</a:t>
            </a:fld>
            <a:endParaRPr lang="en-US"/>
          </a:p>
        </p:txBody>
      </p:sp>
    </p:spTree>
    <p:extLst>
      <p:ext uri="{BB962C8B-B14F-4D97-AF65-F5344CB8AC3E}">
        <p14:creationId xmlns:p14="http://schemas.microsoft.com/office/powerpoint/2010/main" val="148345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9602FAB-EA37-47E3-B9DD-8E87123EB3C7}"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160542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E98B-91BB-42F9-9D93-FB1E8458611B}" type="slidenum">
              <a:rPr lang="en-US" smtClean="0"/>
              <a:pPr>
                <a:defRPr/>
              </a:pPr>
              <a:t>‹#›</a:t>
            </a:fld>
            <a:endParaRPr lang="en-US"/>
          </a:p>
        </p:txBody>
      </p:sp>
    </p:spTree>
    <p:extLst>
      <p:ext uri="{BB962C8B-B14F-4D97-AF65-F5344CB8AC3E}">
        <p14:creationId xmlns:p14="http://schemas.microsoft.com/office/powerpoint/2010/main" val="1525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965668-5CCF-4737-9440-4B08DA66D473}" type="slidenum">
              <a:rPr lang="en-US" smtClean="0"/>
              <a:pPr>
                <a:defRPr/>
              </a:pPr>
              <a:t>‹#›</a:t>
            </a:fld>
            <a:endParaRPr lang="en-US"/>
          </a:p>
        </p:txBody>
      </p:sp>
    </p:spTree>
    <p:extLst>
      <p:ext uri="{BB962C8B-B14F-4D97-AF65-F5344CB8AC3E}">
        <p14:creationId xmlns:p14="http://schemas.microsoft.com/office/powerpoint/2010/main" val="89542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D173208-1246-4F48-BEAF-7C6BEFE64C0C}" type="slidenum">
              <a:rPr lang="en-US" smtClean="0"/>
              <a:pPr>
                <a:defRPr/>
              </a:pPr>
              <a:t>‹#›</a:t>
            </a:fld>
            <a:endParaRPr lang="en-US"/>
          </a:p>
        </p:txBody>
      </p:sp>
    </p:spTree>
    <p:extLst>
      <p:ext uri="{BB962C8B-B14F-4D97-AF65-F5344CB8AC3E}">
        <p14:creationId xmlns:p14="http://schemas.microsoft.com/office/powerpoint/2010/main" val="132113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40483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BB34524-BE83-43AE-B514-5CF8C76B0FF5}" type="slidenum">
              <a:rPr lang="en-US" smtClean="0"/>
              <a:pPr>
                <a:defRPr/>
              </a:pPr>
              <a:t>‹#›</a:t>
            </a:fld>
            <a:endParaRPr lang="en-US"/>
          </a:p>
        </p:txBody>
      </p:sp>
    </p:spTree>
    <p:extLst>
      <p:ext uri="{BB962C8B-B14F-4D97-AF65-F5344CB8AC3E}">
        <p14:creationId xmlns:p14="http://schemas.microsoft.com/office/powerpoint/2010/main" val="165542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97DD48E-BA74-4E8C-BBFE-B9A6D2E32194}" type="slidenum">
              <a:rPr lang="en-US" smtClean="0"/>
              <a:pPr>
                <a:defRPr/>
              </a:pPr>
              <a:t>‹#›</a:t>
            </a:fld>
            <a:endParaRPr lang="en-US"/>
          </a:p>
        </p:txBody>
      </p:sp>
    </p:spTree>
    <p:extLst>
      <p:ext uri="{BB962C8B-B14F-4D97-AF65-F5344CB8AC3E}">
        <p14:creationId xmlns:p14="http://schemas.microsoft.com/office/powerpoint/2010/main" val="199788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B2D5617-E2FD-48B4-954B-376479143519}" type="slidenum">
              <a:rPr lang="en-US" smtClean="0"/>
              <a:pPr>
                <a:defRPr/>
              </a:pPr>
              <a:t>‹#›</a:t>
            </a:fld>
            <a:endParaRPr lang="en-US"/>
          </a:p>
        </p:txBody>
      </p:sp>
    </p:spTree>
    <p:extLst>
      <p:ext uri="{BB962C8B-B14F-4D97-AF65-F5344CB8AC3E}">
        <p14:creationId xmlns:p14="http://schemas.microsoft.com/office/powerpoint/2010/main" val="3388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6BE964E-FCA1-4F79-A527-4A94FB84EC52}" type="slidenum">
              <a:rPr lang="en-US" smtClean="0"/>
              <a:pPr>
                <a:defRPr/>
              </a:pPr>
              <a:t>‹#›</a:t>
            </a:fld>
            <a:endParaRPr lang="en-US"/>
          </a:p>
        </p:txBody>
      </p:sp>
    </p:spTree>
    <p:extLst>
      <p:ext uri="{BB962C8B-B14F-4D97-AF65-F5344CB8AC3E}">
        <p14:creationId xmlns:p14="http://schemas.microsoft.com/office/powerpoint/2010/main" val="160707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a:p>
        </p:txBody>
      </p:sp>
    </p:spTree>
    <p:extLst>
      <p:ext uri="{BB962C8B-B14F-4D97-AF65-F5344CB8AC3E}">
        <p14:creationId xmlns:p14="http://schemas.microsoft.com/office/powerpoint/2010/main" val="128892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B1B7E5-7907-4433-B149-722BC73DCB0B}" type="slidenum">
              <a:rPr lang="en-US" smtClean="0"/>
              <a:pPr>
                <a:defRPr/>
              </a:pPr>
              <a:t>‹#›</a:t>
            </a:fld>
            <a:endParaRPr lang="en-US"/>
          </a:p>
        </p:txBody>
      </p:sp>
    </p:spTree>
    <p:extLst>
      <p:ext uri="{BB962C8B-B14F-4D97-AF65-F5344CB8AC3E}">
        <p14:creationId xmlns:p14="http://schemas.microsoft.com/office/powerpoint/2010/main" val="129344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AD11F65-1653-4B48-A475-CF5834E6FFF3}" type="slidenum">
              <a:rPr lang="en-US" smtClean="0"/>
              <a:pPr>
                <a:defRPr/>
              </a:pPr>
              <a:t>‹#›</a:t>
            </a:fld>
            <a:endParaRPr lang="en-US"/>
          </a:p>
        </p:txBody>
      </p:sp>
    </p:spTree>
    <p:extLst>
      <p:ext uri="{BB962C8B-B14F-4D97-AF65-F5344CB8AC3E}">
        <p14:creationId xmlns:p14="http://schemas.microsoft.com/office/powerpoint/2010/main" val="64493198"/>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aponte@dadeschools.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yearbookordercent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earbookordercenter.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erguson.dadeschools.net/Students/Activities/index.html" TargetMode="External"/><Relationship Id="rId2" Type="http://schemas.openxmlformats.org/officeDocument/2006/relationships/hyperlink" Target="http://www.fergusonhs.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nd.us/n/aca86fCcY234J&#160;"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nam10.safelinks.protection.outlook.com/?url=https%3A%2F%2Fdocs.google.com%2Fforms%2Fd%2Fe%2F1FAIpQLSfzF50PvU9WsttkCns9_mykol1GyY6XBnXHwUcnuXbvSK9N9g%2Fviewform&amp;data=04%7C01%7C%7C42347bccb96a4d2dbcdb08d9932b32c5%7C4578f68f86cd4af9b31793e3826ca0f5%7C0%7C0%7C637702636000609609%7CUnknown%7CTWFpbGZsb3d8eyJWIjoiMC4wLjAwMDAiLCJQIjoiV2luMzIiLCJBTiI6Ik1haWwiLCJXVCI6Mn0%3D%7C1000&amp;sdata=mTp7pyz4ZW87ROMzY8AYyOuwcNE9Ach0Gj0L1fPMZPE%3D&amp;reserved=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rot="21022394">
            <a:off x="1" y="827833"/>
            <a:ext cx="5486400" cy="1691640"/>
          </a:xfrm>
        </p:spPr>
        <p:txBody>
          <a:bodyPr>
            <a:noAutofit/>
          </a:bodyPr>
          <a:lstStyle/>
          <a:p>
            <a:pPr eaLnBrk="1" fontAlgn="auto" hangingPunct="1">
              <a:spcAft>
                <a:spcPts val="0"/>
              </a:spcAft>
              <a:defRPr/>
            </a:pPr>
            <a:r>
              <a:rPr sz="4000">
                <a:solidFill>
                  <a:schemeClr val="bg1"/>
                </a:solidFill>
                <a:latin typeface="Kissing Love" panose="02000600000000000000" pitchFamily="50" charset="0"/>
                <a:ea typeface="Colleged" charset="0"/>
                <a:cs typeface="Colleged" charset="0"/>
              </a:rPr>
              <a:t>Welcome </a:t>
            </a:r>
            <a:r>
              <a:rPr lang="en-US" sz="4000">
                <a:solidFill>
                  <a:schemeClr val="bg1"/>
                </a:solidFill>
                <a:latin typeface="Kissing Love" panose="02000600000000000000" pitchFamily="50" charset="0"/>
                <a:ea typeface="Colleged" charset="0"/>
                <a:cs typeface="Colleged" charset="0"/>
              </a:rPr>
              <a:t> </a:t>
            </a:r>
            <a:r>
              <a:rPr sz="4000">
                <a:solidFill>
                  <a:schemeClr val="bg1"/>
                </a:solidFill>
                <a:latin typeface="Kissing Love" panose="02000600000000000000" pitchFamily="50" charset="0"/>
                <a:ea typeface="Colleged" charset="0"/>
                <a:cs typeface="Colleged" charset="0"/>
              </a:rPr>
              <a:t>to </a:t>
            </a:r>
            <a:br>
              <a:rPr lang="en-US" sz="4000">
                <a:solidFill>
                  <a:schemeClr val="bg1"/>
                </a:solidFill>
                <a:latin typeface="Kissing Love" panose="02000600000000000000" pitchFamily="50" charset="0"/>
                <a:ea typeface="Colleged" charset="0"/>
                <a:cs typeface="Colleged" charset="0"/>
              </a:rPr>
            </a:br>
            <a:r>
              <a:rPr sz="4000">
                <a:solidFill>
                  <a:schemeClr val="bg1"/>
                </a:solidFill>
                <a:latin typeface="Kissing Love" panose="02000600000000000000" pitchFamily="50" charset="0"/>
                <a:ea typeface="Colleged" charset="0"/>
                <a:cs typeface="Colleged" charset="0"/>
              </a:rPr>
              <a:t>Senior Parent Night</a:t>
            </a:r>
          </a:p>
        </p:txBody>
      </p:sp>
      <p:sp>
        <p:nvSpPr>
          <p:cNvPr id="2" name="TextBox 1"/>
          <p:cNvSpPr txBox="1"/>
          <p:nvPr/>
        </p:nvSpPr>
        <p:spPr>
          <a:xfrm>
            <a:off x="76200" y="4419600"/>
            <a:ext cx="5334000" cy="1261884"/>
          </a:xfrm>
          <a:prstGeom prst="rect">
            <a:avLst/>
          </a:prstGeom>
          <a:noFill/>
        </p:spPr>
        <p:txBody>
          <a:bodyPr wrap="square" rtlCol="0">
            <a:spAutoFit/>
          </a:bodyPr>
          <a:lstStyle/>
          <a:p>
            <a:pPr algn="ctr"/>
            <a:r>
              <a:rPr lang="en-US" sz="4400">
                <a:solidFill>
                  <a:schemeClr val="bg1"/>
                </a:solidFill>
                <a:latin typeface="Kissing Love" panose="02000600000000000000" pitchFamily="50" charset="0"/>
                <a:ea typeface="Colleged" charset="0"/>
                <a:cs typeface="Colleged" charset="0"/>
              </a:rPr>
              <a:t>Class of 2022</a:t>
            </a:r>
          </a:p>
          <a:p>
            <a:pPr algn="ctr"/>
            <a:r>
              <a:rPr lang="en-US">
                <a:solidFill>
                  <a:schemeClr val="bg1"/>
                </a:solidFill>
                <a:latin typeface="Kissing Love" panose="02000600000000000000" pitchFamily="50" charset="0"/>
                <a:ea typeface="Colleged" charset="0"/>
                <a:cs typeface="Colleged" charset="0"/>
              </a:rPr>
              <a:t>Sponsor: Tanya Rae </a:t>
            </a:r>
          </a:p>
        </p:txBody>
      </p:sp>
      <p:sp>
        <p:nvSpPr>
          <p:cNvPr id="4" name="TextBox 3">
            <a:extLst>
              <a:ext uri="{FF2B5EF4-FFF2-40B4-BE49-F238E27FC236}">
                <a16:creationId xmlns:a16="http://schemas.microsoft.com/office/drawing/2014/main" id="{968D158D-562A-4A79-A43E-4408EFE3C01D}"/>
              </a:ext>
            </a:extLst>
          </p:cNvPr>
          <p:cNvSpPr txBox="1"/>
          <p:nvPr/>
        </p:nvSpPr>
        <p:spPr>
          <a:xfrm rot="21253093">
            <a:off x="4804888" y="5897941"/>
            <a:ext cx="4323757"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286000" y="85725"/>
            <a:ext cx="4572000" cy="1047750"/>
          </a:xfrm>
        </p:spPr>
        <p:txBody>
          <a:bodyPr>
            <a:noAutofit/>
          </a:bodyPr>
          <a:lstStyle/>
          <a:p>
            <a:pPr algn="ctr" eaLnBrk="1" hangingPunct="1"/>
            <a:r>
              <a:rPr lang="en-US" sz="3200">
                <a:latin typeface="Colleged" charset="0"/>
                <a:ea typeface="Colleged" charset="0"/>
                <a:cs typeface="Colleged" charset="0"/>
              </a:rPr>
              <a:t>Other Requirements</a:t>
            </a:r>
          </a:p>
        </p:txBody>
      </p:sp>
      <p:sp>
        <p:nvSpPr>
          <p:cNvPr id="22530" name="Rectangle 3"/>
          <p:cNvSpPr>
            <a:spLocks noGrp="1" noChangeArrowheads="1"/>
          </p:cNvSpPr>
          <p:nvPr>
            <p:ph idx="1"/>
          </p:nvPr>
        </p:nvSpPr>
        <p:spPr>
          <a:xfrm>
            <a:off x="387145" y="1447800"/>
            <a:ext cx="7302910" cy="4800600"/>
          </a:xfrm>
        </p:spPr>
        <p:txBody>
          <a:bodyPr vert="horz" lIns="91440" tIns="45720" rIns="91440" bIns="45720" rtlCol="0" anchor="t">
            <a:normAutofit/>
          </a:bodyPr>
          <a:lstStyle/>
          <a:p>
            <a:pPr>
              <a:lnSpc>
                <a:spcPct val="80000"/>
              </a:lnSpc>
            </a:pPr>
            <a:r>
              <a:rPr lang="en-US" sz="2200" dirty="0">
                <a:latin typeface="Arial"/>
                <a:cs typeface="Arial"/>
              </a:rPr>
              <a:t>All seniors must sell at least </a:t>
            </a:r>
            <a:r>
              <a:rPr lang="en-US" sz="2200" u="sng" dirty="0">
                <a:latin typeface="Arial"/>
                <a:cs typeface="Arial"/>
              </a:rPr>
              <a:t>two</a:t>
            </a:r>
            <a:r>
              <a:rPr lang="en-US" sz="2200" dirty="0">
                <a:latin typeface="Arial"/>
                <a:cs typeface="Arial"/>
              </a:rPr>
              <a:t> Edda’s Cakes by October 18th.</a:t>
            </a:r>
          </a:p>
          <a:p>
            <a:pPr>
              <a:lnSpc>
                <a:spcPct val="80000"/>
              </a:lnSpc>
            </a:pPr>
            <a:r>
              <a:rPr lang="en-US" sz="2200" dirty="0">
                <a:latin typeface="Arial"/>
                <a:cs typeface="Arial"/>
              </a:rPr>
              <a:t>This is to alleviate the costs of all other senior activities. </a:t>
            </a:r>
            <a:endParaRPr lang="en-US" sz="2200" dirty="0">
              <a:latin typeface="Arial" pitchFamily="34" charset="0"/>
              <a:cs typeface="Arial" pitchFamily="34" charset="0"/>
            </a:endParaRPr>
          </a:p>
          <a:p>
            <a:pPr lvl="1" eaLnBrk="1" hangingPunct="1">
              <a:lnSpc>
                <a:spcPct val="80000"/>
              </a:lnSpc>
            </a:pPr>
            <a:r>
              <a:rPr lang="en-US" sz="2200" dirty="0">
                <a:latin typeface="Arial"/>
                <a:cs typeface="Arial"/>
              </a:rPr>
              <a:t>Example: Buses for </a:t>
            </a:r>
            <a:r>
              <a:rPr lang="en-US" sz="2200" dirty="0" err="1">
                <a:latin typeface="Arial"/>
                <a:cs typeface="Arial"/>
              </a:rPr>
              <a:t>GradBash</a:t>
            </a:r>
            <a:r>
              <a:rPr lang="en-US" sz="2200" dirty="0">
                <a:latin typeface="Arial"/>
                <a:cs typeface="Arial"/>
              </a:rPr>
              <a:t> are almost $3000 each!!</a:t>
            </a:r>
          </a:p>
          <a:p>
            <a:pPr lvl="1" eaLnBrk="1" hangingPunct="1">
              <a:lnSpc>
                <a:spcPct val="80000"/>
              </a:lnSpc>
            </a:pPr>
            <a:endParaRPr lang="en-US" sz="2000">
              <a:latin typeface="Comic Sans MS" pitchFamily="66" charset="0"/>
            </a:endParaRPr>
          </a:p>
          <a:p>
            <a:pPr lvl="1">
              <a:lnSpc>
                <a:spcPct val="80000"/>
              </a:lnSpc>
              <a:buNone/>
            </a:pPr>
            <a:r>
              <a:rPr lang="en-US" sz="3900" dirty="0">
                <a:latin typeface="Colleged"/>
                <a:ea typeface="Colleged" charset="0"/>
                <a:cs typeface="Colleged" charset="0"/>
              </a:rPr>
              <a:t>   </a:t>
            </a:r>
            <a:r>
              <a:rPr lang="en-US" sz="3900" b="1" dirty="0">
                <a:latin typeface="Colleged"/>
                <a:ea typeface="Colleged" charset="0"/>
                <a:cs typeface="Colleged" charset="0"/>
              </a:rPr>
              <a:t>Incentives</a:t>
            </a:r>
            <a:endParaRPr lang="en-US" sz="3000" b="1" dirty="0">
              <a:latin typeface="Colleged"/>
              <a:ea typeface="Colleged" charset="0"/>
              <a:cs typeface="Colleged" charset="0"/>
            </a:endParaRPr>
          </a:p>
          <a:p>
            <a:pPr eaLnBrk="1" hangingPunct="1">
              <a:lnSpc>
                <a:spcPct val="90000"/>
              </a:lnSpc>
            </a:pPr>
            <a:r>
              <a:rPr lang="en-US" sz="1900" dirty="0"/>
              <a:t>Sell 5 – 1 Extra Graduation ticket</a:t>
            </a:r>
            <a:endParaRPr lang="en-US" sz="1900" dirty="0">
              <a:cs typeface="Calibri"/>
            </a:endParaRPr>
          </a:p>
          <a:p>
            <a:pPr eaLnBrk="1" hangingPunct="1">
              <a:lnSpc>
                <a:spcPct val="90000"/>
              </a:lnSpc>
            </a:pPr>
            <a:r>
              <a:rPr lang="en-US" sz="1900" dirty="0"/>
              <a:t>Sell 10 – 1 Extra Graduation ticket</a:t>
            </a:r>
            <a:endParaRPr lang="en-US" sz="1900" dirty="0">
              <a:cs typeface="Calibri"/>
            </a:endParaRPr>
          </a:p>
          <a:p>
            <a:r>
              <a:rPr lang="en-US" sz="1900" dirty="0"/>
              <a:t>Sell 15 – 1 Extra Graduation ticket</a:t>
            </a:r>
            <a:endParaRPr lang="en-US" sz="1900" dirty="0">
              <a:cs typeface="Calibri"/>
            </a:endParaRPr>
          </a:p>
          <a:p>
            <a:pPr>
              <a:lnSpc>
                <a:spcPct val="90000"/>
              </a:lnSpc>
            </a:pPr>
            <a:r>
              <a:rPr lang="en-US" sz="1900" dirty="0"/>
              <a:t>Sell 25 – 1 Senior Picnic Ticket</a:t>
            </a:r>
            <a:endParaRPr lang="en-US" sz="1900" dirty="0">
              <a:cs typeface="Calibri"/>
            </a:endParaRPr>
          </a:p>
          <a:p>
            <a:r>
              <a:rPr lang="en-US" sz="1900" dirty="0"/>
              <a:t>Sell 35  – 1 Senior Breakfast Ticket</a:t>
            </a:r>
            <a:endParaRPr lang="en-US" sz="1900" dirty="0">
              <a:cs typeface="Calibri"/>
            </a:endParaRPr>
          </a:p>
          <a:p>
            <a:r>
              <a:rPr lang="en-US" sz="1900" dirty="0"/>
              <a:t>Sell 50 –  1 Prom ticket </a:t>
            </a:r>
            <a:endParaRPr lang="en-US" sz="1900" dirty="0">
              <a:cs typeface="Calibri"/>
            </a:endParaRPr>
          </a:p>
        </p:txBody>
      </p:sp>
      <p:sp>
        <p:nvSpPr>
          <p:cNvPr id="4" name="TextBox 3">
            <a:extLst>
              <a:ext uri="{FF2B5EF4-FFF2-40B4-BE49-F238E27FC236}">
                <a16:creationId xmlns:a16="http://schemas.microsoft.com/office/drawing/2014/main" id="{196D7306-7D6D-4D86-B550-2944580737AD}"/>
              </a:ext>
            </a:extLst>
          </p:cNvPr>
          <p:cNvSpPr txBox="1"/>
          <p:nvPr/>
        </p:nvSpPr>
        <p:spPr>
          <a:xfrm rot="21253093">
            <a:off x="4938054" y="5829778"/>
            <a:ext cx="4190250"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B83CCA3-C26E-4078-9994-131F1AD5AAD4}"/>
              </a:ext>
            </a:extLst>
          </p:cNvPr>
          <p:cNvSpPr txBox="1">
            <a:spLocks noChangeArrowheads="1"/>
          </p:cNvSpPr>
          <p:nvPr/>
        </p:nvSpPr>
        <p:spPr bwMode="auto">
          <a:xfrm>
            <a:off x="685800" y="826495"/>
            <a:ext cx="3505200" cy="584775"/>
          </a:xfrm>
          <a:prstGeom prst="rect">
            <a:avLst/>
          </a:prstGeom>
          <a:noFill/>
          <a:ln w="9525">
            <a:noFill/>
            <a:miter lim="800000"/>
            <a:headEnd/>
            <a:tailEnd/>
          </a:ln>
        </p:spPr>
        <p:txBody>
          <a:bodyPr>
            <a:spAutoFit/>
          </a:bodyPr>
          <a:lstStyle/>
          <a:p>
            <a:pPr algn="ctr"/>
            <a:r>
              <a:rPr lang="en-US">
                <a:latin typeface="Colleged" charset="0"/>
                <a:ea typeface="Colleged" charset="0"/>
                <a:cs typeface="Colleged" charset="0"/>
              </a:rPr>
              <a:t>Otros requisitos</a:t>
            </a:r>
          </a:p>
        </p:txBody>
      </p:sp>
      <p:sp>
        <p:nvSpPr>
          <p:cNvPr id="5" name="Rectangle 6">
            <a:extLst>
              <a:ext uri="{FF2B5EF4-FFF2-40B4-BE49-F238E27FC236}">
                <a16:creationId xmlns:a16="http://schemas.microsoft.com/office/drawing/2014/main" id="{D6685B7F-DD83-4D33-9219-71CB0886DAC7}"/>
              </a:ext>
            </a:extLst>
          </p:cNvPr>
          <p:cNvSpPr>
            <a:spLocks noChangeArrowheads="1"/>
          </p:cNvSpPr>
          <p:nvPr/>
        </p:nvSpPr>
        <p:spPr bwMode="auto">
          <a:xfrm>
            <a:off x="433478" y="1981200"/>
            <a:ext cx="8277044" cy="3801041"/>
          </a:xfrm>
          <a:prstGeom prst="rect">
            <a:avLst/>
          </a:prstGeom>
          <a:noFill/>
          <a:ln w="9525">
            <a:noFill/>
            <a:miter lim="800000"/>
            <a:headEnd/>
            <a:tailEnd/>
          </a:ln>
        </p:spPr>
        <p:txBody>
          <a:bodyPr wrap="square" lIns="91440" tIns="45720" rIns="91440" bIns="45720" anchor="t">
            <a:spAutoFit/>
          </a:bodyPr>
          <a:lstStyle/>
          <a:p>
            <a:pPr>
              <a:buFont typeface="Arial" charset="0"/>
              <a:buChar char="•"/>
            </a:pPr>
            <a:r>
              <a:rPr lang="es-ES" sz="1800" dirty="0">
                <a:latin typeface="Arial"/>
                <a:cs typeface="Arial"/>
              </a:rPr>
              <a:t>Todos los estudiantes deben de vender por lo menos </a:t>
            </a:r>
            <a:r>
              <a:rPr lang="es-ES" sz="1800" u="sng" dirty="0">
                <a:latin typeface="Arial"/>
                <a:cs typeface="Arial"/>
              </a:rPr>
              <a:t>dos</a:t>
            </a:r>
            <a:r>
              <a:rPr lang="es-ES" sz="1800" dirty="0">
                <a:latin typeface="Arial"/>
                <a:cs typeface="Arial"/>
              </a:rPr>
              <a:t> tortas de </a:t>
            </a:r>
            <a:r>
              <a:rPr lang="es-ES" sz="1800" dirty="0" err="1">
                <a:latin typeface="Arial"/>
                <a:cs typeface="Arial"/>
              </a:rPr>
              <a:t>Edda’s</a:t>
            </a:r>
            <a:r>
              <a:rPr lang="es-ES" sz="1800" dirty="0">
                <a:latin typeface="Arial"/>
                <a:cs typeface="Arial"/>
              </a:rPr>
              <a:t>  antes del 18 de Octubre.</a:t>
            </a:r>
          </a:p>
          <a:p>
            <a:pPr>
              <a:buFont typeface="Arial" charset="0"/>
              <a:buChar char="•"/>
            </a:pPr>
            <a:r>
              <a:rPr lang="es-ES" sz="1800" dirty="0">
                <a:latin typeface="Arial"/>
                <a:cs typeface="Arial"/>
              </a:rPr>
              <a:t>Esto es para aliviar los costos de el resto de las actividades de su hijo</a:t>
            </a:r>
          </a:p>
          <a:p>
            <a:pPr lvl="1"/>
            <a:r>
              <a:rPr lang="es-ES" sz="1800" dirty="0">
                <a:latin typeface="Arial"/>
                <a:cs typeface="Arial"/>
              </a:rPr>
              <a:t>Por ejemplo: ¡los autobuses para el viaje de los Seniors son casi $3000 por cada uno!! </a:t>
            </a:r>
            <a:endParaRPr lang="es-ES" sz="1100">
              <a:latin typeface="Arial" pitchFamily="34" charset="0"/>
              <a:cs typeface="Arial" pitchFamily="34" charset="0"/>
            </a:endParaRPr>
          </a:p>
          <a:p>
            <a:pPr lvl="1"/>
            <a:r>
              <a:rPr lang="en-US" sz="3600" dirty="0">
                <a:latin typeface="Colleged"/>
                <a:cs typeface="Arial" pitchFamily="34" charset="0"/>
              </a:rPr>
              <a:t>     </a:t>
            </a:r>
            <a:r>
              <a:rPr lang="en-US" sz="3600" dirty="0">
                <a:latin typeface="Colleged"/>
                <a:ea typeface="Colleged" charset="0"/>
                <a:cs typeface="Colleged" charset="0"/>
              </a:rPr>
              <a:t> </a:t>
            </a:r>
            <a:r>
              <a:rPr lang="en-US" sz="3600" dirty="0" err="1">
                <a:latin typeface="Colleged"/>
                <a:ea typeface="Colleged" charset="0"/>
                <a:cs typeface="Colleged" charset="0"/>
              </a:rPr>
              <a:t>Incentivos</a:t>
            </a:r>
          </a:p>
          <a:p>
            <a:pPr lvl="1" algn="ctr">
              <a:buFont typeface="Arial" charset="0"/>
              <a:buChar char="•"/>
            </a:pPr>
            <a:endParaRPr lang="en-US" sz="700">
              <a:latin typeface="Comic Sans MS" pitchFamily="66" charset="0"/>
            </a:endParaRPr>
          </a:p>
          <a:p>
            <a:pPr lvl="1">
              <a:buFont typeface="Arial" charset="0"/>
              <a:buChar char="•"/>
            </a:pPr>
            <a:r>
              <a:rPr lang="en-US" sz="1800" dirty="0" err="1">
                <a:latin typeface="+mn-lt"/>
                <a:cs typeface="Arial"/>
              </a:rPr>
              <a:t>Vende</a:t>
            </a:r>
            <a:r>
              <a:rPr lang="en-US" sz="1800" dirty="0">
                <a:latin typeface="+mn-lt"/>
                <a:cs typeface="Arial"/>
              </a:rPr>
              <a:t> 5 –  1 Ticket extra de </a:t>
            </a:r>
            <a:r>
              <a:rPr lang="en-US" sz="1800" dirty="0" err="1">
                <a:latin typeface="+mn-lt"/>
                <a:cs typeface="Arial"/>
              </a:rPr>
              <a:t>graduacion</a:t>
            </a:r>
          </a:p>
          <a:p>
            <a:pPr lvl="1">
              <a:buFont typeface="Arial" charset="0"/>
              <a:buChar char="•"/>
            </a:pPr>
            <a:r>
              <a:rPr lang="en-US" sz="1800" dirty="0" err="1">
                <a:latin typeface="+mn-lt"/>
                <a:cs typeface="Arial"/>
              </a:rPr>
              <a:t>Vende</a:t>
            </a:r>
            <a:r>
              <a:rPr lang="en-US" sz="1800" dirty="0">
                <a:latin typeface="+mn-lt"/>
                <a:cs typeface="Arial"/>
              </a:rPr>
              <a:t> 10 </a:t>
            </a:r>
            <a:r>
              <a:rPr lang="en-US" sz="1800" dirty="0">
                <a:latin typeface="Calibri"/>
                <a:cs typeface="Arial"/>
              </a:rPr>
              <a:t>–  1 Ticket extra de </a:t>
            </a:r>
            <a:r>
              <a:rPr lang="en-US" sz="1800" dirty="0" err="1">
                <a:latin typeface="Calibri"/>
                <a:cs typeface="Arial"/>
              </a:rPr>
              <a:t>graduacion</a:t>
            </a:r>
            <a:endParaRPr lang="en-US" sz="1800" dirty="0">
              <a:latin typeface="+mn-lt"/>
              <a:cs typeface="Arial"/>
            </a:endParaRPr>
          </a:p>
          <a:p>
            <a:pPr lvl="1">
              <a:buFont typeface="Arial" charset="0"/>
              <a:buChar char="•"/>
            </a:pPr>
            <a:r>
              <a:rPr lang="en-US" sz="1800" dirty="0" err="1">
                <a:latin typeface="+mn-lt"/>
                <a:cs typeface="Arial"/>
              </a:rPr>
              <a:t>Vende</a:t>
            </a:r>
            <a:r>
              <a:rPr lang="en-US" sz="1800" dirty="0">
                <a:latin typeface="+mn-lt"/>
                <a:cs typeface="Arial"/>
              </a:rPr>
              <a:t> 15 </a:t>
            </a:r>
            <a:r>
              <a:rPr lang="en-US" sz="1800" dirty="0">
                <a:latin typeface="Calibri"/>
                <a:cs typeface="Arial"/>
              </a:rPr>
              <a:t>–  1 Ticket extra de </a:t>
            </a:r>
            <a:r>
              <a:rPr lang="en-US" sz="1800" dirty="0" err="1">
                <a:latin typeface="Calibri"/>
                <a:cs typeface="Arial"/>
              </a:rPr>
              <a:t>graduacion</a:t>
            </a:r>
            <a:endParaRPr lang="en-US" sz="1800" dirty="0">
              <a:latin typeface="Calibri"/>
              <a:cs typeface="Arial"/>
            </a:endParaRPr>
          </a:p>
          <a:p>
            <a:pPr lvl="1">
              <a:buFont typeface="Arial" charset="0"/>
              <a:buChar char="•"/>
            </a:pPr>
            <a:r>
              <a:rPr lang="en-US" sz="1800" dirty="0">
                <a:latin typeface="Calibri"/>
                <a:cs typeface="Arial"/>
              </a:rPr>
              <a:t> </a:t>
            </a:r>
            <a:r>
              <a:rPr lang="en-US" sz="1800" dirty="0" err="1">
                <a:latin typeface="Calibri"/>
                <a:cs typeface="Arial"/>
              </a:rPr>
              <a:t>Vende</a:t>
            </a:r>
            <a:r>
              <a:rPr lang="en-US" sz="1800" dirty="0">
                <a:latin typeface="Calibri"/>
                <a:cs typeface="Arial"/>
              </a:rPr>
              <a:t> 25 –  Senior Picnic Gratis</a:t>
            </a:r>
          </a:p>
          <a:p>
            <a:pPr lvl="1">
              <a:buFont typeface="Arial" charset="0"/>
              <a:buChar char="•"/>
            </a:pPr>
            <a:r>
              <a:rPr lang="en-US" sz="1800" dirty="0" err="1">
                <a:latin typeface="+mn-lt"/>
                <a:cs typeface="Arial"/>
              </a:rPr>
              <a:t>Vende</a:t>
            </a:r>
            <a:r>
              <a:rPr lang="en-US" sz="1800" dirty="0">
                <a:latin typeface="+mn-lt"/>
                <a:cs typeface="Arial"/>
              </a:rPr>
              <a:t> 35 – Senior Breakfast Gratis</a:t>
            </a:r>
          </a:p>
          <a:p>
            <a:pPr lvl="1">
              <a:buFont typeface="Arial" charset="0"/>
              <a:buChar char="•"/>
            </a:pPr>
            <a:r>
              <a:rPr lang="en-US" sz="1800" dirty="0" err="1">
                <a:latin typeface="+mn-lt"/>
                <a:cs typeface="Arial"/>
              </a:rPr>
              <a:t>Vende</a:t>
            </a:r>
            <a:r>
              <a:rPr lang="en-US" sz="1800" dirty="0">
                <a:latin typeface="+mn-lt"/>
                <a:cs typeface="Arial"/>
              </a:rPr>
              <a:t> 50 – Prom Gratis </a:t>
            </a:r>
            <a:endParaRPr lang="en-US" sz="1400">
              <a:latin typeface="Arial" pitchFamily="34" charset="0"/>
              <a:cs typeface="Arial" pitchFamily="34" charset="0"/>
            </a:endParaRPr>
          </a:p>
        </p:txBody>
      </p:sp>
      <p:sp>
        <p:nvSpPr>
          <p:cNvPr id="6" name="TextBox 5">
            <a:extLst>
              <a:ext uri="{FF2B5EF4-FFF2-40B4-BE49-F238E27FC236}">
                <a16:creationId xmlns:a16="http://schemas.microsoft.com/office/drawing/2014/main" id="{FED41030-4552-4D43-8D4E-E31E11A91787}"/>
              </a:ext>
            </a:extLst>
          </p:cNvPr>
          <p:cNvSpPr txBox="1"/>
          <p:nvPr/>
        </p:nvSpPr>
        <p:spPr>
          <a:xfrm rot="21253093">
            <a:off x="4892234" y="5891107"/>
            <a:ext cx="4608889"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360753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229350" cy="1003202"/>
          </a:xfrm>
        </p:spPr>
        <p:txBody>
          <a:bodyPr>
            <a:normAutofit/>
          </a:bodyPr>
          <a:lstStyle/>
          <a:p>
            <a:r>
              <a:rPr lang="en-US" sz="4800">
                <a:latin typeface="Colleged" charset="0"/>
                <a:ea typeface="Colleged" charset="0"/>
                <a:cs typeface="Colleged" charset="0"/>
              </a:rPr>
              <a:t>Special Note</a:t>
            </a:r>
          </a:p>
        </p:txBody>
      </p:sp>
      <p:sp>
        <p:nvSpPr>
          <p:cNvPr id="3" name="Content Placeholder 2"/>
          <p:cNvSpPr>
            <a:spLocks noGrp="1"/>
          </p:cNvSpPr>
          <p:nvPr>
            <p:ph idx="1"/>
          </p:nvPr>
        </p:nvSpPr>
        <p:spPr>
          <a:xfrm>
            <a:off x="381000" y="1690689"/>
            <a:ext cx="8382000" cy="4486274"/>
          </a:xfrm>
        </p:spPr>
        <p:txBody>
          <a:bodyPr>
            <a:normAutofit/>
          </a:bodyPr>
          <a:lstStyle/>
          <a:p>
            <a:pPr marL="0" indent="0">
              <a:buNone/>
            </a:pPr>
            <a:r>
              <a:rPr lang="en-US" sz="3200"/>
              <a:t>*We do not give extra graduation tickets at the end of the year; this will be your only chance to get any additional tickets for your family.</a:t>
            </a:r>
          </a:p>
        </p:txBody>
      </p:sp>
      <p:sp>
        <p:nvSpPr>
          <p:cNvPr id="4" name="Rectangle 3"/>
          <p:cNvSpPr/>
          <p:nvPr/>
        </p:nvSpPr>
        <p:spPr>
          <a:xfrm>
            <a:off x="381000" y="3429000"/>
            <a:ext cx="8534400" cy="1569660"/>
          </a:xfrm>
          <a:prstGeom prst="rect">
            <a:avLst/>
          </a:prstGeom>
        </p:spPr>
        <p:txBody>
          <a:bodyPr wrap="square">
            <a:spAutoFit/>
          </a:bodyPr>
          <a:lstStyle/>
          <a:p>
            <a:r>
              <a:rPr lang="es-ES">
                <a:latin typeface="+mn-lt"/>
              </a:rPr>
              <a:t>* No damos entradas adicionales de graduación al final del año, este será su única oportunidad de conseguir boletos adicionales para su familia.</a:t>
            </a:r>
          </a:p>
        </p:txBody>
      </p:sp>
      <p:sp>
        <p:nvSpPr>
          <p:cNvPr id="5" name="TextBox 4">
            <a:extLst>
              <a:ext uri="{FF2B5EF4-FFF2-40B4-BE49-F238E27FC236}">
                <a16:creationId xmlns:a16="http://schemas.microsoft.com/office/drawing/2014/main" id="{0B0B811A-B676-4202-86CC-10C6A29C4BDF}"/>
              </a:ext>
            </a:extLst>
          </p:cNvPr>
          <p:cNvSpPr txBox="1"/>
          <p:nvPr/>
        </p:nvSpPr>
        <p:spPr>
          <a:xfrm rot="21253093">
            <a:off x="4759785" y="5915355"/>
            <a:ext cx="4580027"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1640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362200" y="296008"/>
            <a:ext cx="4267200" cy="1075591"/>
          </a:xfrm>
        </p:spPr>
        <p:txBody>
          <a:bodyPr>
            <a:noAutofit/>
          </a:bodyPr>
          <a:lstStyle/>
          <a:p>
            <a:pPr algn="ctr" eaLnBrk="1" hangingPunct="1"/>
            <a:r>
              <a:rPr lang="en-US" sz="3600">
                <a:latin typeface="Colleged" charset="0"/>
                <a:ea typeface="Colleged" charset="0"/>
                <a:cs typeface="Colleged" charset="0"/>
              </a:rPr>
              <a:t>Important Dates</a:t>
            </a:r>
          </a:p>
        </p:txBody>
      </p:sp>
      <p:sp>
        <p:nvSpPr>
          <p:cNvPr id="23554" name="Rectangle 3"/>
          <p:cNvSpPr>
            <a:spLocks noGrp="1" noChangeArrowheads="1"/>
          </p:cNvSpPr>
          <p:nvPr>
            <p:ph idx="1"/>
          </p:nvPr>
        </p:nvSpPr>
        <p:spPr>
          <a:xfrm>
            <a:off x="228600" y="1524000"/>
            <a:ext cx="7790145" cy="5486400"/>
          </a:xfrm>
        </p:spPr>
        <p:txBody>
          <a:bodyPr vert="horz" lIns="91440" tIns="45720" rIns="91440" bIns="45720" rtlCol="0" anchor="t">
            <a:normAutofit/>
          </a:bodyPr>
          <a:lstStyle/>
          <a:p>
            <a:pPr marL="321945" indent="-285750"/>
            <a:r>
              <a:rPr lang="en-US" sz="1800" dirty="0"/>
              <a:t>Homecoming Game- October 14</a:t>
            </a:r>
            <a:r>
              <a:rPr lang="en-US" sz="1800" baseline="30000" dirty="0"/>
              <a:t>th</a:t>
            </a:r>
            <a:r>
              <a:rPr lang="en-US" sz="1800" dirty="0"/>
              <a:t> </a:t>
            </a:r>
            <a:endParaRPr lang="en-US" dirty="0"/>
          </a:p>
          <a:p>
            <a:pPr marL="321945" indent="-285750"/>
            <a:r>
              <a:rPr lang="en-US" sz="1800" dirty="0"/>
              <a:t>Homecoming- October 16</a:t>
            </a:r>
            <a:r>
              <a:rPr lang="en-US" sz="1800" baseline="30000" dirty="0"/>
              <a:t>th</a:t>
            </a:r>
            <a:r>
              <a:rPr lang="en-US" sz="1800" dirty="0"/>
              <a:t> </a:t>
            </a:r>
            <a:endParaRPr lang="en-US" sz="1800" dirty="0">
              <a:cs typeface="Calibri"/>
            </a:endParaRPr>
          </a:p>
          <a:p>
            <a:pPr marL="321945" indent="-285750"/>
            <a:r>
              <a:rPr lang="en-US" sz="1800" dirty="0"/>
              <a:t>Senior Picnic- November 12</a:t>
            </a:r>
            <a:r>
              <a:rPr lang="en-US" sz="1800" baseline="30000" dirty="0"/>
              <a:t>th</a:t>
            </a:r>
            <a:endParaRPr lang="en-US" sz="1800" dirty="0">
              <a:cs typeface="Calibri"/>
            </a:endParaRPr>
          </a:p>
          <a:p>
            <a:pPr marL="321945" indent="-285750"/>
            <a:r>
              <a:rPr lang="en-US" sz="1800" dirty="0"/>
              <a:t>Senior Breakfast- March 4</a:t>
            </a:r>
            <a:r>
              <a:rPr lang="en-US" sz="1800" baseline="30000" dirty="0"/>
              <a:t>th</a:t>
            </a:r>
            <a:endParaRPr lang="en-US" sz="1800" dirty="0">
              <a:cs typeface="Calibri"/>
            </a:endParaRPr>
          </a:p>
          <a:p>
            <a:pPr marL="321945" indent="-285750"/>
            <a:r>
              <a:rPr lang="en-US" sz="1800" dirty="0"/>
              <a:t>Grad Bash- TBA</a:t>
            </a:r>
            <a:endParaRPr lang="en-US" sz="1800" dirty="0">
              <a:cs typeface="Calibri"/>
            </a:endParaRPr>
          </a:p>
          <a:p>
            <a:pPr marL="321945" indent="-285750"/>
            <a:r>
              <a:rPr lang="en-US" sz="1800" dirty="0"/>
              <a:t>Prom- May 14</a:t>
            </a:r>
            <a:r>
              <a:rPr lang="en-US" sz="1800" baseline="30000" dirty="0"/>
              <a:t>th</a:t>
            </a:r>
            <a:r>
              <a:rPr lang="en-US" sz="1800" dirty="0"/>
              <a:t> </a:t>
            </a:r>
            <a:endParaRPr lang="en-US" sz="1800" dirty="0">
              <a:cs typeface="Calibri"/>
            </a:endParaRPr>
          </a:p>
          <a:p>
            <a:pPr marL="321945" indent="-285750"/>
            <a:r>
              <a:rPr lang="en-US" sz="1800" dirty="0"/>
              <a:t>Graduation- TBA</a:t>
            </a:r>
          </a:p>
          <a:p>
            <a:pPr marL="321945" indent="-285750"/>
            <a:endParaRPr lang="en-US" sz="1800" dirty="0">
              <a:cs typeface="Calibri"/>
            </a:endParaRPr>
          </a:p>
          <a:p>
            <a:pPr marL="36195" indent="0" eaLnBrk="1" hangingPunct="1">
              <a:lnSpc>
                <a:spcPct val="90000"/>
              </a:lnSpc>
              <a:buNone/>
            </a:pPr>
            <a:r>
              <a:rPr lang="en-US" sz="1800" b="1" dirty="0">
                <a:ea typeface="Colleged" charset="0"/>
                <a:cs typeface="Colleged" charset="0"/>
              </a:rPr>
              <a:t>Important College Dates to Remember:</a:t>
            </a:r>
          </a:p>
          <a:p>
            <a:pPr eaLnBrk="1" hangingPunct="1">
              <a:lnSpc>
                <a:spcPct val="90000"/>
              </a:lnSpc>
            </a:pPr>
            <a:r>
              <a:rPr lang="en-US" sz="1800" dirty="0"/>
              <a:t>October  to  January - College Applications Due</a:t>
            </a:r>
          </a:p>
          <a:p>
            <a:pPr eaLnBrk="1" hangingPunct="1">
              <a:lnSpc>
                <a:spcPct val="90000"/>
              </a:lnSpc>
            </a:pPr>
            <a:r>
              <a:rPr lang="en-US" sz="1800" dirty="0"/>
              <a:t>After January 1 – Students eligible to apply for Financial Aid </a:t>
            </a:r>
          </a:p>
          <a:p>
            <a:pPr marL="36195" indent="0" eaLnBrk="1" hangingPunct="1">
              <a:lnSpc>
                <a:spcPct val="90000"/>
              </a:lnSpc>
              <a:buNone/>
            </a:pPr>
            <a:endParaRPr lang="en-US" sz="3800" dirty="0">
              <a:cs typeface="Calibri"/>
            </a:endParaRPr>
          </a:p>
          <a:p>
            <a:pPr marL="0" indent="0" eaLnBrk="1" hangingPunct="1">
              <a:lnSpc>
                <a:spcPct val="90000"/>
              </a:lnSpc>
              <a:buNone/>
            </a:pPr>
            <a:endParaRPr lang="en-US" sz="1400" dirty="0">
              <a:latin typeface="Comic Sans MS" pitchFamily="66" charset="0"/>
            </a:endParaRPr>
          </a:p>
          <a:p>
            <a:pPr eaLnBrk="1" hangingPunct="1">
              <a:lnSpc>
                <a:spcPct val="90000"/>
              </a:lnSpc>
            </a:pPr>
            <a:endParaRPr lang="en-US" sz="1400" dirty="0">
              <a:latin typeface="Comic Sans MS" pitchFamily="66" charset="0"/>
            </a:endParaRPr>
          </a:p>
        </p:txBody>
      </p:sp>
      <p:sp>
        <p:nvSpPr>
          <p:cNvPr id="4" name="TextBox 3">
            <a:extLst>
              <a:ext uri="{FF2B5EF4-FFF2-40B4-BE49-F238E27FC236}">
                <a16:creationId xmlns:a16="http://schemas.microsoft.com/office/drawing/2014/main" id="{EE511237-D372-43DF-807A-B8A875F43F35}"/>
              </a:ext>
            </a:extLst>
          </p:cNvPr>
          <p:cNvSpPr txBox="1"/>
          <p:nvPr/>
        </p:nvSpPr>
        <p:spPr>
          <a:xfrm rot="21253093">
            <a:off x="4584672" y="5769169"/>
            <a:ext cx="5378956"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94D2535-DD6C-423B-B1F7-0312021B98D7}"/>
              </a:ext>
            </a:extLst>
          </p:cNvPr>
          <p:cNvSpPr txBox="1">
            <a:spLocks noChangeArrowheads="1"/>
          </p:cNvSpPr>
          <p:nvPr/>
        </p:nvSpPr>
        <p:spPr bwMode="auto">
          <a:xfrm>
            <a:off x="2019142" y="304800"/>
            <a:ext cx="5105716" cy="685800"/>
          </a:xfrm>
          <a:prstGeom prst="rect">
            <a:avLst/>
          </a:prstGeom>
          <a:noFill/>
          <a:ln w="9525">
            <a:noFill/>
            <a:miter lim="800000"/>
            <a:headEnd/>
            <a:tailEnd/>
          </a:ln>
        </p:spPr>
        <p:txBody>
          <a:bodyPr lIns="45720" rIns="45720" anchor="ctr"/>
          <a:lstStyle/>
          <a:p>
            <a:pPr algn="ctr">
              <a:defRPr/>
            </a:pPr>
            <a:r>
              <a:rPr lang="en-US" sz="2400">
                <a:latin typeface="Colleged" charset="0"/>
                <a:ea typeface="Colleged" charset="0"/>
                <a:cs typeface="Colleged" charset="0"/>
              </a:rPr>
              <a:t>Fechas Importantes</a:t>
            </a:r>
          </a:p>
        </p:txBody>
      </p:sp>
      <p:sp>
        <p:nvSpPr>
          <p:cNvPr id="9" name="Rectangle 3">
            <a:extLst>
              <a:ext uri="{FF2B5EF4-FFF2-40B4-BE49-F238E27FC236}">
                <a16:creationId xmlns:a16="http://schemas.microsoft.com/office/drawing/2014/main" id="{6C2A1813-C47A-4438-B51E-30B107E44748}"/>
              </a:ext>
            </a:extLst>
          </p:cNvPr>
          <p:cNvSpPr txBox="1">
            <a:spLocks noChangeArrowheads="1"/>
          </p:cNvSpPr>
          <p:nvPr/>
        </p:nvSpPr>
        <p:spPr bwMode="auto">
          <a:xfrm>
            <a:off x="292594" y="1143000"/>
            <a:ext cx="8558812" cy="5257800"/>
          </a:xfrm>
          <a:prstGeom prst="rect">
            <a:avLst/>
          </a:prstGeom>
          <a:noFill/>
          <a:ln w="9525">
            <a:noFill/>
            <a:miter lim="800000"/>
            <a:headEnd/>
            <a:tailEnd/>
          </a:ln>
        </p:spPr>
        <p:txBody>
          <a:bodyPr lIns="91440" tIns="45720" rIns="91440" bIns="45720" anchor="t"/>
          <a:lstStyle/>
          <a:p>
            <a:pPr marL="419100" indent="-382270">
              <a:lnSpc>
                <a:spcPct val="90000"/>
              </a:lnSpc>
              <a:spcBef>
                <a:spcPct val="20000"/>
              </a:spcBef>
              <a:buClr>
                <a:schemeClr val="tx1"/>
              </a:buClr>
              <a:buSzPct val="80000"/>
              <a:buFont typeface="Arial" charset="0"/>
              <a:buChar char="•"/>
            </a:pPr>
            <a:r>
              <a:rPr lang="es-ES" sz="1800">
                <a:latin typeface="+mn-lt"/>
              </a:rPr>
              <a:t>Octubre 14: Juego de Homecoming</a:t>
            </a:r>
            <a:endParaRPr lang="en-US"/>
          </a:p>
          <a:p>
            <a:pPr marL="419100" indent="-382270">
              <a:lnSpc>
                <a:spcPct val="90000"/>
              </a:lnSpc>
              <a:spcBef>
                <a:spcPct val="20000"/>
              </a:spcBef>
              <a:buClr>
                <a:schemeClr val="tx1"/>
              </a:buClr>
              <a:buSzPct val="80000"/>
              <a:buFont typeface="Arial" charset="0"/>
              <a:buChar char="•"/>
            </a:pPr>
            <a:r>
              <a:rPr lang="es-ES" sz="1800">
                <a:latin typeface="+mn-lt"/>
              </a:rPr>
              <a:t>Octubre 16: Baile de Bienvenida</a:t>
            </a:r>
            <a:endParaRPr lang="es-ES" sz="1800">
              <a:latin typeface="+mn-lt"/>
              <a:cs typeface="Calibri"/>
            </a:endParaRPr>
          </a:p>
          <a:p>
            <a:pPr marL="419100" indent="-382270">
              <a:lnSpc>
                <a:spcPct val="90000"/>
              </a:lnSpc>
              <a:spcBef>
                <a:spcPct val="20000"/>
              </a:spcBef>
              <a:buClr>
                <a:schemeClr val="tx1"/>
              </a:buClr>
              <a:buSzPct val="80000"/>
              <a:buFont typeface="Arial" charset="0"/>
              <a:buChar char="•"/>
            </a:pPr>
            <a:r>
              <a:rPr lang="es-ES" sz="1800">
                <a:latin typeface="+mn-lt"/>
              </a:rPr>
              <a:t>Noviembre 12: Senior Picnic</a:t>
            </a:r>
            <a:endParaRPr lang="es-ES" sz="1800">
              <a:latin typeface="+mn-lt"/>
              <a:cs typeface="Calibri"/>
            </a:endParaRPr>
          </a:p>
          <a:p>
            <a:pPr marL="419100" indent="-382270">
              <a:lnSpc>
                <a:spcPct val="90000"/>
              </a:lnSpc>
              <a:spcBef>
                <a:spcPct val="20000"/>
              </a:spcBef>
              <a:buClr>
                <a:schemeClr val="tx1"/>
              </a:buClr>
              <a:buSzPct val="80000"/>
              <a:buFont typeface="Arial" charset="0"/>
              <a:buChar char="•"/>
            </a:pPr>
            <a:r>
              <a:rPr lang="es-ES" sz="1800">
                <a:latin typeface="+mn-lt"/>
              </a:rPr>
              <a:t>Marzo 4: Senior Desayuno </a:t>
            </a:r>
          </a:p>
          <a:p>
            <a:pPr marL="419100" indent="-382270">
              <a:lnSpc>
                <a:spcPct val="90000"/>
              </a:lnSpc>
              <a:spcBef>
                <a:spcPct val="20000"/>
              </a:spcBef>
              <a:buClr>
                <a:schemeClr val="tx1"/>
              </a:buClr>
              <a:buSzPct val="80000"/>
              <a:buFont typeface="Arial" charset="0"/>
              <a:buChar char="•"/>
            </a:pPr>
            <a:r>
              <a:rPr lang="es-ES" sz="1800">
                <a:latin typeface="+mn-lt"/>
              </a:rPr>
              <a:t>TBA: Viaje de fin de ano </a:t>
            </a:r>
            <a:endParaRPr lang="es-ES" sz="1800">
              <a:latin typeface="+mn-lt"/>
              <a:cs typeface="Calibri"/>
            </a:endParaRPr>
          </a:p>
          <a:p>
            <a:pPr marL="419100" indent="-382270">
              <a:lnSpc>
                <a:spcPct val="90000"/>
              </a:lnSpc>
              <a:spcBef>
                <a:spcPct val="20000"/>
              </a:spcBef>
              <a:buClr>
                <a:schemeClr val="tx1"/>
              </a:buClr>
              <a:buSzPct val="80000"/>
              <a:buFont typeface="Arial" charset="0"/>
              <a:buChar char="•"/>
            </a:pPr>
            <a:r>
              <a:rPr lang="es-ES" sz="1800">
                <a:latin typeface="+mn-lt"/>
              </a:rPr>
              <a:t>Mayo 14: Fiesta de Prom </a:t>
            </a:r>
            <a:endParaRPr lang="es-ES" sz="1800">
              <a:latin typeface="+mn-lt"/>
              <a:cs typeface="Calibri"/>
            </a:endParaRPr>
          </a:p>
          <a:p>
            <a:pPr marL="419100" indent="-382270">
              <a:lnSpc>
                <a:spcPct val="90000"/>
              </a:lnSpc>
              <a:spcBef>
                <a:spcPct val="20000"/>
              </a:spcBef>
              <a:buClr>
                <a:schemeClr val="tx1"/>
              </a:buClr>
              <a:buSzPct val="80000"/>
              <a:buFont typeface="Arial" charset="0"/>
              <a:buChar char="•"/>
            </a:pPr>
            <a:r>
              <a:rPr lang="es-ES" sz="1800">
                <a:latin typeface="+mn-lt"/>
              </a:rPr>
              <a:t>TBA : Graduación</a:t>
            </a:r>
            <a:endParaRPr lang="es-ES" sz="1800">
              <a:latin typeface="+mn-lt"/>
              <a:cs typeface="Calibri"/>
            </a:endParaRPr>
          </a:p>
          <a:p>
            <a:pPr marL="419100" indent="-382270">
              <a:lnSpc>
                <a:spcPct val="90000"/>
              </a:lnSpc>
              <a:spcBef>
                <a:spcPct val="20000"/>
              </a:spcBef>
              <a:buClr>
                <a:schemeClr val="tx1"/>
              </a:buClr>
              <a:buSzPct val="80000"/>
              <a:buFont typeface="Arial" charset="0"/>
              <a:buChar char="•"/>
            </a:pPr>
            <a:endParaRPr lang="es-ES" sz="1400">
              <a:latin typeface="+mn-lt"/>
              <a:cs typeface="Calibri"/>
            </a:endParaRPr>
          </a:p>
          <a:p>
            <a:pPr marL="36195">
              <a:lnSpc>
                <a:spcPct val="90000"/>
              </a:lnSpc>
              <a:spcBef>
                <a:spcPct val="20000"/>
              </a:spcBef>
              <a:buClr>
                <a:schemeClr val="accent1"/>
              </a:buClr>
              <a:buSzPct val="80000"/>
            </a:pPr>
            <a:r>
              <a:rPr lang="en-US" sz="2100" b="1">
                <a:latin typeface="+mn-lt"/>
                <a:ea typeface="G.I. Incognito" charset="0"/>
                <a:cs typeface="G.I. Incognito" charset="0"/>
              </a:rPr>
              <a:t>Important College Dates to Remember:</a:t>
            </a:r>
          </a:p>
          <a:p>
            <a:pPr marL="419100" indent="-382270">
              <a:lnSpc>
                <a:spcPct val="90000"/>
              </a:lnSpc>
              <a:spcBef>
                <a:spcPct val="20000"/>
              </a:spcBef>
              <a:buClr>
                <a:schemeClr val="tx1"/>
              </a:buClr>
              <a:buSzPct val="80000"/>
              <a:buFont typeface="Arial" charset="0"/>
              <a:buChar char="•"/>
            </a:pPr>
            <a:r>
              <a:rPr lang="es-ES" sz="1700"/>
              <a:t>De Octubre a Enero – Aplicaciones para la universidad tienen que ser enviadas </a:t>
            </a:r>
            <a:endParaRPr lang="es-ES" sz="1700">
              <a:cs typeface="Arial" charset="0"/>
            </a:endParaRPr>
          </a:p>
          <a:p>
            <a:pPr marL="419100" indent="-382270">
              <a:lnSpc>
                <a:spcPct val="90000"/>
              </a:lnSpc>
              <a:spcBef>
                <a:spcPct val="20000"/>
              </a:spcBef>
              <a:buClr>
                <a:schemeClr val="tx1"/>
              </a:buClr>
              <a:buSzPct val="80000"/>
              <a:buFont typeface="Arial" charset="0"/>
              <a:buChar char="•"/>
            </a:pPr>
            <a:r>
              <a:rPr lang="es-ES" sz="1700"/>
              <a:t>Después de Enero 1 – Estudiantes son elegible para ayuda financiera </a:t>
            </a:r>
            <a:endParaRPr lang="es-ES" sz="1700">
              <a:cs typeface="Arial" charset="0"/>
            </a:endParaRPr>
          </a:p>
          <a:p>
            <a:pPr marL="419100" indent="-382270">
              <a:lnSpc>
                <a:spcPct val="90000"/>
              </a:lnSpc>
              <a:spcBef>
                <a:spcPct val="20000"/>
              </a:spcBef>
              <a:buClr>
                <a:schemeClr val="accent1"/>
              </a:buClr>
              <a:buSzPct val="80000"/>
              <a:buFont typeface="Wingdings 2" pitchFamily="18" charset="2"/>
              <a:buChar char=""/>
            </a:pPr>
            <a:endParaRPr lang="en-US" sz="1400">
              <a:latin typeface="Comic Sans MS" pitchFamily="66" charset="0"/>
            </a:endParaRPr>
          </a:p>
          <a:p>
            <a:pPr marL="419100" indent="-382270">
              <a:lnSpc>
                <a:spcPct val="90000"/>
              </a:lnSpc>
              <a:spcBef>
                <a:spcPct val="20000"/>
              </a:spcBef>
              <a:buClr>
                <a:schemeClr val="accent1"/>
              </a:buClr>
              <a:buSzPct val="80000"/>
              <a:buFont typeface="Wingdings 2" pitchFamily="18" charset="2"/>
              <a:buChar char=""/>
            </a:pPr>
            <a:endParaRPr lang="en-US" sz="1400">
              <a:latin typeface="Comic Sans MS" pitchFamily="66" charset="0"/>
            </a:endParaRPr>
          </a:p>
          <a:p>
            <a:pPr>
              <a:lnSpc>
                <a:spcPct val="90000"/>
              </a:lnSpc>
            </a:pPr>
            <a:endParaRPr lang="en-US" sz="1100">
              <a:latin typeface="Comic Sans MS" pitchFamily="66" charset="0"/>
            </a:endParaRPr>
          </a:p>
        </p:txBody>
      </p:sp>
      <p:sp>
        <p:nvSpPr>
          <p:cNvPr id="4" name="TextBox 3">
            <a:extLst>
              <a:ext uri="{FF2B5EF4-FFF2-40B4-BE49-F238E27FC236}">
                <a16:creationId xmlns:a16="http://schemas.microsoft.com/office/drawing/2014/main" id="{D2623677-DB76-4509-A780-CE44D6B1034B}"/>
              </a:ext>
            </a:extLst>
          </p:cNvPr>
          <p:cNvSpPr txBox="1"/>
          <p:nvPr/>
        </p:nvSpPr>
        <p:spPr>
          <a:xfrm rot="21253093">
            <a:off x="4117473" y="5945126"/>
            <a:ext cx="5194373"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29647084"/>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2AC156D-76F7-47F0-84D6-1C22C76FFE71}"/>
              </a:ext>
            </a:extLst>
          </p:cNvPr>
          <p:cNvSpPr>
            <a:spLocks noGrp="1"/>
          </p:cNvSpPr>
          <p:nvPr>
            <p:ph type="title" idx="4294967295"/>
          </p:nvPr>
        </p:nvSpPr>
        <p:spPr>
          <a:xfrm>
            <a:off x="470779" y="123626"/>
            <a:ext cx="6858000" cy="7932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4800" dirty="0">
                <a:effectLst/>
                <a:latin typeface="Colleged" panose="03000600000000000000" pitchFamily="66" charset="0"/>
              </a:rPr>
              <a:t>School Counselors</a:t>
            </a:r>
          </a:p>
        </p:txBody>
      </p:sp>
      <p:sp>
        <p:nvSpPr>
          <p:cNvPr id="4" name="TextBox 3">
            <a:extLst>
              <a:ext uri="{FF2B5EF4-FFF2-40B4-BE49-F238E27FC236}">
                <a16:creationId xmlns:a16="http://schemas.microsoft.com/office/drawing/2014/main" id="{21FA00F6-E367-440D-9CA0-DDF3794E9F67}"/>
              </a:ext>
            </a:extLst>
          </p:cNvPr>
          <p:cNvSpPr txBox="1"/>
          <p:nvPr/>
        </p:nvSpPr>
        <p:spPr>
          <a:xfrm rot="21253093">
            <a:off x="4855952" y="5943663"/>
            <a:ext cx="525116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pic>
        <p:nvPicPr>
          <p:cNvPr id="2" name="Picture 4">
            <a:extLst>
              <a:ext uri="{FF2B5EF4-FFF2-40B4-BE49-F238E27FC236}">
                <a16:creationId xmlns:a16="http://schemas.microsoft.com/office/drawing/2014/main" id="{C3CE82B3-ED21-6C49-8422-37E1A38E38AC}"/>
              </a:ext>
            </a:extLst>
          </p:cNvPr>
          <p:cNvPicPr>
            <a:picLocks noChangeAspect="1"/>
          </p:cNvPicPr>
          <p:nvPr/>
        </p:nvPicPr>
        <p:blipFill rotWithShape="1">
          <a:blip r:embed="rId2">
            <a:extLst>
              <a:ext uri="{28A0092B-C50C-407E-A947-70E740481C1C}">
                <a14:useLocalDpi xmlns:a14="http://schemas.microsoft.com/office/drawing/2010/main" val="0"/>
              </a:ext>
            </a:extLst>
          </a:blip>
          <a:srcRect l="12028" t="12162" r="12159"/>
          <a:stretch/>
        </p:blipFill>
        <p:spPr>
          <a:xfrm rot="10800000" flipH="1" flipV="1">
            <a:off x="470779" y="1084961"/>
            <a:ext cx="5574806" cy="4794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3023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45A8-A073-4F54-94EC-8EA8076CFAFF}"/>
              </a:ext>
            </a:extLst>
          </p:cNvPr>
          <p:cNvSpPr>
            <a:spLocks noGrp="1"/>
          </p:cNvSpPr>
          <p:nvPr>
            <p:ph type="title"/>
          </p:nvPr>
        </p:nvSpPr>
        <p:spPr>
          <a:xfrm>
            <a:off x="592555" y="497859"/>
            <a:ext cx="7886700" cy="1325563"/>
          </a:xfrm>
        </p:spPr>
        <p:txBody>
          <a:bodyPr/>
          <a:lstStyle/>
          <a:p>
            <a:r>
              <a:rPr lang="en-US"/>
              <a:t>	</a:t>
            </a:r>
            <a:r>
              <a:rPr lang="en-US" sz="5400">
                <a:latin typeface="Colleged" panose="03000600000000000000" pitchFamily="66" charset="0"/>
              </a:rPr>
              <a:t>Cap Advisor</a:t>
            </a:r>
            <a:endParaRPr lang="en-US">
              <a:latin typeface="Colleged" panose="03000600000000000000" pitchFamily="66" charset="0"/>
            </a:endParaRPr>
          </a:p>
        </p:txBody>
      </p:sp>
      <p:sp>
        <p:nvSpPr>
          <p:cNvPr id="3" name="Content Placeholder 2">
            <a:extLst>
              <a:ext uri="{FF2B5EF4-FFF2-40B4-BE49-F238E27FC236}">
                <a16:creationId xmlns:a16="http://schemas.microsoft.com/office/drawing/2014/main" id="{F303AC88-DE5A-40D7-8515-3FD79907B9A6}"/>
              </a:ext>
            </a:extLst>
          </p:cNvPr>
          <p:cNvSpPr>
            <a:spLocks noGrp="1"/>
          </p:cNvSpPr>
          <p:nvPr>
            <p:ph idx="1"/>
          </p:nvPr>
        </p:nvSpPr>
        <p:spPr>
          <a:xfrm>
            <a:off x="393773" y="2223654"/>
            <a:ext cx="4663583" cy="3246654"/>
          </a:xfrm>
        </p:spPr>
        <p:txBody>
          <a:bodyPr vert="horz" lIns="91440" tIns="45720" rIns="91440" bIns="45720" rtlCol="0" anchor="t">
            <a:normAutofit fontScale="85000" lnSpcReduction="20000"/>
          </a:bodyPr>
          <a:lstStyle/>
          <a:p>
            <a:r>
              <a:rPr lang="en-US" sz="4000" dirty="0" err="1"/>
              <a:t>Aitana</a:t>
            </a:r>
            <a:r>
              <a:rPr lang="en-US" sz="4000" dirty="0"/>
              <a:t> </a:t>
            </a:r>
            <a:r>
              <a:rPr lang="en-US" sz="4000" dirty="0" err="1"/>
              <a:t>Aponte</a:t>
            </a:r>
            <a:endParaRPr lang="en-US" sz="4000" dirty="0"/>
          </a:p>
          <a:p>
            <a:pPr lvl="1"/>
            <a:r>
              <a:rPr lang="en-US" sz="3700" dirty="0" err="1">
                <a:hlinkClick r:id="rId2"/>
              </a:rPr>
              <a:t>aaponte@dadeschools.net</a:t>
            </a:r>
            <a:r>
              <a:rPr lang="en-US" sz="3700" dirty="0"/>
              <a:t> </a:t>
            </a:r>
            <a:endParaRPr lang="en-US" sz="3700" dirty="0">
              <a:cs typeface="Calibri"/>
            </a:endParaRPr>
          </a:p>
          <a:p>
            <a:endParaRPr lang="en-US" sz="4000" dirty="0"/>
          </a:p>
          <a:p>
            <a:r>
              <a:rPr lang="en-US" sz="4000" dirty="0"/>
              <a:t>Join the CAP band communication app (Scan the QR code on the right.)</a:t>
            </a:r>
            <a:endParaRPr lang="en-US" sz="4000" dirty="0">
              <a:cs typeface="Calibri"/>
            </a:endParaRPr>
          </a:p>
          <a:p>
            <a:pPr marL="0" indent="0">
              <a:buNone/>
            </a:pPr>
            <a:endParaRPr lang="en-US" sz="4000" dirty="0">
              <a:cs typeface="Calibri"/>
            </a:endParaRPr>
          </a:p>
          <a:p>
            <a:pPr marL="0" indent="0">
              <a:buNone/>
            </a:pPr>
            <a:endParaRPr lang="en-US" dirty="0"/>
          </a:p>
        </p:txBody>
      </p:sp>
      <p:sp>
        <p:nvSpPr>
          <p:cNvPr id="4" name="TextBox 3">
            <a:extLst>
              <a:ext uri="{FF2B5EF4-FFF2-40B4-BE49-F238E27FC236}">
                <a16:creationId xmlns:a16="http://schemas.microsoft.com/office/drawing/2014/main" id="{8733CEE8-EE0F-44B9-88B0-92FBF933CF4A}"/>
              </a:ext>
            </a:extLst>
          </p:cNvPr>
          <p:cNvSpPr txBox="1"/>
          <p:nvPr/>
        </p:nvSpPr>
        <p:spPr>
          <a:xfrm rot="21253093">
            <a:off x="4819838" y="5852361"/>
            <a:ext cx="5194373"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pic>
        <p:nvPicPr>
          <p:cNvPr id="5" name="Picture 5">
            <a:extLst>
              <a:ext uri="{FF2B5EF4-FFF2-40B4-BE49-F238E27FC236}">
                <a16:creationId xmlns:a16="http://schemas.microsoft.com/office/drawing/2014/main" id="{14A23979-FBC4-8745-8296-3DC93C9BB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140" y="2842693"/>
            <a:ext cx="2069460" cy="2039027"/>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3516C0E0-88AB-4395-8369-1AD692C027EE}"/>
              </a:ext>
            </a:extLst>
          </p:cNvPr>
          <p:cNvSpPr txBox="1"/>
          <p:nvPr/>
        </p:nvSpPr>
        <p:spPr>
          <a:xfrm>
            <a:off x="5486400" y="1709530"/>
            <a:ext cx="25444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Scan Me and join the CAP Band!</a:t>
            </a:r>
            <a:endParaRPr lang="en-US" sz="2400">
              <a:cs typeface="Arial"/>
            </a:endParaRPr>
          </a:p>
        </p:txBody>
      </p:sp>
    </p:spTree>
    <p:extLst>
      <p:ext uri="{BB962C8B-B14F-4D97-AF65-F5344CB8AC3E}">
        <p14:creationId xmlns:p14="http://schemas.microsoft.com/office/powerpoint/2010/main" val="715791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A617233-24D7-9847-94AE-BAE7231E37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780" y="293709"/>
            <a:ext cx="4645637" cy="60552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C6672532-40AA-4B4C-AF2E-771FB1C4CAA7}"/>
              </a:ext>
            </a:extLst>
          </p:cNvPr>
          <p:cNvSpPr txBox="1"/>
          <p:nvPr/>
        </p:nvSpPr>
        <p:spPr>
          <a:xfrm rot="10478518" flipV="1">
            <a:off x="4584998" y="5950431"/>
            <a:ext cx="523206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
        <p:nvSpPr>
          <p:cNvPr id="2" name="Title 1">
            <a:extLst>
              <a:ext uri="{FF2B5EF4-FFF2-40B4-BE49-F238E27FC236}">
                <a16:creationId xmlns:a16="http://schemas.microsoft.com/office/drawing/2014/main" id="{8E101696-45A6-2D4A-9218-B7B0CE098774}"/>
              </a:ext>
            </a:extLst>
          </p:cNvPr>
          <p:cNvSpPr>
            <a:spLocks noGrp="1"/>
          </p:cNvSpPr>
          <p:nvPr>
            <p:ph type="title"/>
          </p:nvPr>
        </p:nvSpPr>
        <p:spPr>
          <a:xfrm rot="10800000" flipV="1">
            <a:off x="5365456" y="2240992"/>
            <a:ext cx="3508487" cy="1999361"/>
          </a:xfrm>
        </p:spPr>
        <p:txBody>
          <a:bodyPr>
            <a:noAutofit/>
          </a:bodyPr>
          <a:lstStyle/>
          <a:p>
            <a:r>
              <a:rPr lang="en-US" b="1" dirty="0">
                <a:ea typeface="Colleged" charset="0"/>
                <a:cs typeface="Colleged" charset="0"/>
              </a:rPr>
              <a:t> Please scan the </a:t>
            </a:r>
            <a:br>
              <a:rPr lang="en-US" b="1" dirty="0">
                <a:ea typeface="Colleged" charset="0"/>
                <a:cs typeface="Colleged" charset="0"/>
              </a:rPr>
            </a:br>
            <a:r>
              <a:rPr lang="en-US" b="1" dirty="0">
                <a:ea typeface="Colleged" charset="0"/>
                <a:cs typeface="Colleged" charset="0"/>
              </a:rPr>
              <a:t>QR code</a:t>
            </a:r>
            <a:br>
              <a:rPr lang="en-US" b="1" dirty="0">
                <a:ea typeface="Colleged" charset="0"/>
                <a:cs typeface="Colleged" charset="0"/>
              </a:rPr>
            </a:br>
            <a:r>
              <a:rPr lang="en-US" b="1" dirty="0">
                <a:ea typeface="Colleged" charset="0"/>
                <a:cs typeface="Colleged" charset="0"/>
              </a:rPr>
              <a:t>on the left to join SCOIR!</a:t>
            </a:r>
          </a:p>
        </p:txBody>
      </p:sp>
    </p:spTree>
    <p:extLst>
      <p:ext uri="{BB962C8B-B14F-4D97-AF65-F5344CB8AC3E}">
        <p14:creationId xmlns:p14="http://schemas.microsoft.com/office/powerpoint/2010/main" val="533905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A617233-24D7-9847-94AE-BAE7231E37A3}"/>
              </a:ext>
            </a:extLst>
          </p:cNvPr>
          <p:cNvPicPr>
            <a:picLocks noGrp="1" noChangeAspect="1"/>
          </p:cNvPicPr>
          <p:nvPr>
            <p:ph idx="1"/>
          </p:nvPr>
        </p:nvPicPr>
        <p:blipFill rotWithShape="1">
          <a:blip r:embed="rId2"/>
          <a:srcRect t="20161" b="20564"/>
          <a:stretch/>
        </p:blipFill>
        <p:spPr>
          <a:xfrm>
            <a:off x="367680" y="204729"/>
            <a:ext cx="4495595" cy="5564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C6672532-40AA-4B4C-AF2E-771FB1C4CAA7}"/>
              </a:ext>
            </a:extLst>
          </p:cNvPr>
          <p:cNvSpPr txBox="1"/>
          <p:nvPr/>
        </p:nvSpPr>
        <p:spPr>
          <a:xfrm rot="10478518" flipV="1">
            <a:off x="4748859" y="5886915"/>
            <a:ext cx="523206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
        <p:nvSpPr>
          <p:cNvPr id="2" name="Title 1">
            <a:extLst>
              <a:ext uri="{FF2B5EF4-FFF2-40B4-BE49-F238E27FC236}">
                <a16:creationId xmlns:a16="http://schemas.microsoft.com/office/drawing/2014/main" id="{8E101696-45A6-2D4A-9218-B7B0CE098774}"/>
              </a:ext>
            </a:extLst>
          </p:cNvPr>
          <p:cNvSpPr>
            <a:spLocks noGrp="1"/>
          </p:cNvSpPr>
          <p:nvPr>
            <p:ph type="title"/>
          </p:nvPr>
        </p:nvSpPr>
        <p:spPr>
          <a:xfrm rot="10800000" flipV="1">
            <a:off x="5137666" y="1953645"/>
            <a:ext cx="3866744" cy="2183861"/>
          </a:xfrm>
        </p:spPr>
        <p:txBody>
          <a:bodyPr>
            <a:noAutofit/>
          </a:bodyPr>
          <a:lstStyle/>
          <a:p>
            <a:r>
              <a:rPr lang="en-US" b="1" dirty="0">
                <a:ea typeface="Colleged" charset="0"/>
                <a:cs typeface="Colleged" charset="0"/>
              </a:rPr>
              <a:t>      College Month! </a:t>
            </a:r>
            <a:br>
              <a:rPr lang="en-US" b="1" dirty="0">
                <a:ea typeface="Colleged" charset="0"/>
                <a:cs typeface="Colleged" charset="0"/>
              </a:rPr>
            </a:br>
            <a:r>
              <a:rPr lang="en-US" b="1" dirty="0">
                <a:ea typeface="Colleged" charset="0"/>
                <a:cs typeface="Colleged" charset="0"/>
              </a:rPr>
              <a:t>Please take a moment </a:t>
            </a:r>
            <a:br>
              <a:rPr lang="en-US" b="1" dirty="0">
                <a:ea typeface="Colleged" charset="0"/>
                <a:cs typeface="Colleged" charset="0"/>
              </a:rPr>
            </a:br>
            <a:r>
              <a:rPr lang="en-US" b="1" dirty="0">
                <a:ea typeface="Colleged" charset="0"/>
                <a:cs typeface="Colleged" charset="0"/>
              </a:rPr>
              <a:t>and read the flyer.</a:t>
            </a:r>
          </a:p>
        </p:txBody>
      </p:sp>
    </p:spTree>
    <p:extLst>
      <p:ext uri="{BB962C8B-B14F-4D97-AF65-F5344CB8AC3E}">
        <p14:creationId xmlns:p14="http://schemas.microsoft.com/office/powerpoint/2010/main" val="325872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077200" cy="838200"/>
          </a:xfrm>
        </p:spPr>
        <p:txBody>
          <a:bodyPr>
            <a:noAutofit/>
          </a:bodyPr>
          <a:lstStyle/>
          <a:p>
            <a:r>
              <a:rPr lang="en-US" sz="3600">
                <a:latin typeface="Colleged" charset="0"/>
                <a:ea typeface="Colleged" charset="0"/>
                <a:cs typeface="Colleged" charset="0"/>
              </a:rPr>
              <a:t>Yearbook Online Sales</a:t>
            </a:r>
          </a:p>
        </p:txBody>
      </p:sp>
      <p:sp>
        <p:nvSpPr>
          <p:cNvPr id="3" name="Content Placeholder 2"/>
          <p:cNvSpPr>
            <a:spLocks noGrp="1"/>
          </p:cNvSpPr>
          <p:nvPr>
            <p:ph idx="1"/>
          </p:nvPr>
        </p:nvSpPr>
        <p:spPr>
          <a:xfrm>
            <a:off x="228600" y="914400"/>
            <a:ext cx="7467600" cy="3352800"/>
          </a:xfrm>
        </p:spPr>
        <p:txBody>
          <a:bodyPr>
            <a:noAutofit/>
          </a:bodyPr>
          <a:lstStyle/>
          <a:p>
            <a:r>
              <a:rPr lang="en-US" sz="1500" dirty="0"/>
              <a:t>This year we will be selling yearbooks online. All you have to do is log on to </a:t>
            </a:r>
            <a:r>
              <a:rPr lang="en-US" sz="1500" dirty="0">
                <a:hlinkClick r:id="rId2"/>
              </a:rPr>
              <a:t>www.yearbookordercenter.com</a:t>
            </a:r>
            <a:r>
              <a:rPr lang="en-US" sz="1500" dirty="0"/>
              <a:t>, type in the order number 498, and look for your child. If your child does not appear on the student list then type in their information. You may pay with a credit card or check. </a:t>
            </a:r>
          </a:p>
          <a:p>
            <a:r>
              <a:rPr lang="en-US" sz="1500" dirty="0"/>
              <a:t>We will have sales on campus as well. We accept cash, checks and OSP (a message will be sent once Yearbook sales are on OSP). </a:t>
            </a:r>
          </a:p>
          <a:p>
            <a:r>
              <a:rPr lang="en-US" sz="1600" dirty="0"/>
              <a:t>Buy today only $70.00!</a:t>
            </a:r>
            <a:endParaRPr lang="en-US" sz="1600" dirty="0">
              <a:highlight>
                <a:srgbClr val="FFFF00"/>
              </a:highlight>
            </a:endParaRPr>
          </a:p>
          <a:p>
            <a:r>
              <a:rPr lang="en-US" sz="1500" dirty="0"/>
              <a:t>Do not wait until the end of the year to purchase a yearbook. Only the amount of books sold during the year are ordered. We always sell out! </a:t>
            </a:r>
          </a:p>
          <a:p>
            <a:r>
              <a:rPr lang="en-US" sz="1500" dirty="0"/>
              <a:t>Any questions please email Mr. </a:t>
            </a:r>
            <a:r>
              <a:rPr lang="en-US" sz="1500" dirty="0" err="1"/>
              <a:t>Lage</a:t>
            </a:r>
            <a:r>
              <a:rPr lang="en-US" sz="1500" dirty="0"/>
              <a:t> (</a:t>
            </a:r>
            <a:r>
              <a:rPr lang="en-US" sz="1500" dirty="0" err="1"/>
              <a:t>lagegabrielj</a:t>
            </a:r>
            <a:r>
              <a:rPr lang="en-US" sz="1500" dirty="0"/>
              <a:t>@dadeschools.net)</a:t>
            </a:r>
          </a:p>
        </p:txBody>
      </p:sp>
      <p:sp>
        <p:nvSpPr>
          <p:cNvPr id="5" name="TextBox 4"/>
          <p:cNvSpPr txBox="1"/>
          <p:nvPr/>
        </p:nvSpPr>
        <p:spPr>
          <a:xfrm>
            <a:off x="76200" y="4566791"/>
            <a:ext cx="5257800" cy="1077218"/>
          </a:xfrm>
          <a:prstGeom prst="rect">
            <a:avLst/>
          </a:prstGeom>
          <a:noFill/>
        </p:spPr>
        <p:txBody>
          <a:bodyPr wrap="square" rtlCol="0">
            <a:spAutoFit/>
          </a:bodyPr>
          <a:lstStyle/>
          <a:p>
            <a:pPr marL="285750" indent="-285750">
              <a:buFont typeface="Arial" pitchFamily="34" charset="0"/>
              <a:buChar char="•"/>
            </a:pPr>
            <a:r>
              <a:rPr lang="en-US" sz="1600" dirty="0"/>
              <a:t>Senior Pictures must be taken by January 14, 2022.</a:t>
            </a:r>
          </a:p>
          <a:p>
            <a:pPr marL="285750" indent="-285750">
              <a:buFont typeface="Arial" pitchFamily="34" charset="0"/>
              <a:buChar char="•"/>
            </a:pPr>
            <a:r>
              <a:rPr lang="en-US" sz="1600" dirty="0"/>
              <a:t>There will be a list of students who have not taken their pictures yet located in building 10. Please contact </a:t>
            </a:r>
            <a:r>
              <a:rPr lang="en-US" sz="1600" dirty="0" err="1"/>
              <a:t>FoxMar</a:t>
            </a:r>
            <a:r>
              <a:rPr lang="en-US" sz="1600" dirty="0"/>
              <a:t> directly to make an appt.</a:t>
            </a:r>
          </a:p>
        </p:txBody>
      </p:sp>
      <p:sp>
        <p:nvSpPr>
          <p:cNvPr id="7" name="Title 1"/>
          <p:cNvSpPr txBox="1">
            <a:spLocks/>
          </p:cNvSpPr>
          <p:nvPr/>
        </p:nvSpPr>
        <p:spPr>
          <a:xfrm>
            <a:off x="571500" y="3997895"/>
            <a:ext cx="7353300" cy="8382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3600">
                <a:latin typeface="Colleged" charset="0"/>
                <a:ea typeface="Colleged" charset="0"/>
                <a:cs typeface="Colleged" charset="0"/>
              </a:rPr>
              <a:t>Senior Pictures</a:t>
            </a:r>
          </a:p>
        </p:txBody>
      </p:sp>
      <p:sp>
        <p:nvSpPr>
          <p:cNvPr id="6" name="TextBox 5">
            <a:extLst>
              <a:ext uri="{FF2B5EF4-FFF2-40B4-BE49-F238E27FC236}">
                <a16:creationId xmlns:a16="http://schemas.microsoft.com/office/drawing/2014/main" id="{8D8CF48D-93FA-462B-AEDC-9E6FB4F5B8A2}"/>
              </a:ext>
            </a:extLst>
          </p:cNvPr>
          <p:cNvSpPr txBox="1"/>
          <p:nvPr/>
        </p:nvSpPr>
        <p:spPr>
          <a:xfrm rot="21253093">
            <a:off x="4584347" y="5920052"/>
            <a:ext cx="5506745"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175575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a:xfrm>
            <a:off x="190501" y="365760"/>
            <a:ext cx="4114800" cy="1447800"/>
          </a:xfrm>
        </p:spPr>
        <p:txBody>
          <a:bodyPr>
            <a:noAutofit/>
          </a:bodyPr>
          <a:lstStyle/>
          <a:p>
            <a:pPr eaLnBrk="1" fontAlgn="auto" hangingPunct="1">
              <a:spcAft>
                <a:spcPts val="0"/>
              </a:spcAft>
              <a:defRPr/>
            </a:pPr>
            <a:r>
              <a:rPr lang="en-US" sz="2800">
                <a:latin typeface="Colleged" charset="0"/>
                <a:ea typeface="Colleged" charset="0"/>
                <a:cs typeface="Colleged" charset="0"/>
              </a:rPr>
              <a:t>We want you….</a:t>
            </a:r>
            <a:br>
              <a:rPr lang="en-US" sz="2800">
                <a:latin typeface="Colleged" charset="0"/>
                <a:ea typeface="Colleged" charset="0"/>
                <a:cs typeface="Colleged" charset="0"/>
              </a:rPr>
            </a:br>
            <a:r>
              <a:rPr lang="en-US" sz="2800">
                <a:latin typeface="Colleged" charset="0"/>
                <a:ea typeface="Colleged" charset="0"/>
                <a:cs typeface="Colleged" charset="0"/>
              </a:rPr>
              <a:t>to be involved!</a:t>
            </a:r>
          </a:p>
        </p:txBody>
      </p:sp>
      <p:sp>
        <p:nvSpPr>
          <p:cNvPr id="14338" name="Rectangle 5"/>
          <p:cNvSpPr>
            <a:spLocks noGrp="1" noChangeArrowheads="1"/>
          </p:cNvSpPr>
          <p:nvPr>
            <p:ph idx="1"/>
          </p:nvPr>
        </p:nvSpPr>
        <p:spPr>
          <a:xfrm>
            <a:off x="228599" y="1828800"/>
            <a:ext cx="3886201" cy="4800600"/>
          </a:xfrm>
        </p:spPr>
        <p:txBody>
          <a:bodyPr>
            <a:normAutofit/>
          </a:bodyPr>
          <a:lstStyle/>
          <a:p>
            <a:pPr eaLnBrk="1" hangingPunct="1">
              <a:lnSpc>
                <a:spcPct val="80000"/>
              </a:lnSpc>
            </a:pPr>
            <a:r>
              <a:rPr lang="en-US" sz="3600"/>
              <a:t>We would like to discuss some of the requirements that your son or daughter must fulfill in order to participate in </a:t>
            </a:r>
            <a:r>
              <a:rPr lang="en-US" sz="3600" u="sng"/>
              <a:t>ANY</a:t>
            </a:r>
            <a:r>
              <a:rPr lang="en-US" sz="3600"/>
              <a:t> senior activity.</a:t>
            </a:r>
          </a:p>
          <a:p>
            <a:pPr eaLnBrk="1" hangingPunct="1">
              <a:lnSpc>
                <a:spcPct val="80000"/>
              </a:lnSpc>
            </a:pPr>
            <a:endParaRPr lang="en-US" sz="3892">
              <a:latin typeface="Comic Sans MS" pitchFamily="66" charset="0"/>
            </a:endParaRPr>
          </a:p>
          <a:p>
            <a:pPr eaLnBrk="1" hangingPunct="1">
              <a:lnSpc>
                <a:spcPct val="80000"/>
              </a:lnSpc>
              <a:buFontTx/>
              <a:buNone/>
            </a:pPr>
            <a:endParaRPr lang="en-US" sz="1800">
              <a:latin typeface="Comic Sans MS" pitchFamily="66" charset="0"/>
            </a:endParaRPr>
          </a:p>
        </p:txBody>
      </p:sp>
      <p:sp>
        <p:nvSpPr>
          <p:cNvPr id="14339" name="Rectangle 3"/>
          <p:cNvSpPr>
            <a:spLocks noChangeArrowheads="1"/>
          </p:cNvSpPr>
          <p:nvPr/>
        </p:nvSpPr>
        <p:spPr bwMode="auto">
          <a:xfrm>
            <a:off x="4404998" y="489495"/>
            <a:ext cx="2895600" cy="1200329"/>
          </a:xfrm>
          <a:prstGeom prst="rect">
            <a:avLst/>
          </a:prstGeom>
          <a:noFill/>
          <a:ln w="9525">
            <a:noFill/>
            <a:miter lim="800000"/>
            <a:headEnd/>
            <a:tailEnd/>
          </a:ln>
        </p:spPr>
        <p:txBody>
          <a:bodyPr wrap="square">
            <a:spAutoFit/>
          </a:bodyPr>
          <a:lstStyle/>
          <a:p>
            <a:r>
              <a:rPr lang="en-US" sz="2400">
                <a:latin typeface="Colleged" charset="0"/>
                <a:ea typeface="Colleged" charset="0"/>
                <a:cs typeface="Colleged" charset="0"/>
              </a:rPr>
              <a:t>Queremos que usted se involucre! </a:t>
            </a:r>
          </a:p>
        </p:txBody>
      </p:sp>
      <p:sp>
        <p:nvSpPr>
          <p:cNvPr id="14340" name="TextBox 6"/>
          <p:cNvSpPr txBox="1">
            <a:spLocks noChangeArrowheads="1"/>
          </p:cNvSpPr>
          <p:nvPr/>
        </p:nvSpPr>
        <p:spPr bwMode="auto">
          <a:xfrm>
            <a:off x="4203291" y="1828800"/>
            <a:ext cx="4038600" cy="3939540"/>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s-ES_tradnl" sz="2800">
                <a:latin typeface="+mn-lt"/>
              </a:rPr>
              <a:t>Quisiéramos comentar con ustedes unos de los requerimientos que su hijo/a debe de completar antes de poder participar en cualquier actividad para los Seniors. </a:t>
            </a:r>
            <a:endParaRPr lang="en-US" sz="2400">
              <a:solidFill>
                <a:schemeClr val="bg1"/>
              </a:solidFill>
              <a:latin typeface="+mn-lt"/>
            </a:endParaRPr>
          </a:p>
          <a:p>
            <a:pPr marL="342900" indent="-342900">
              <a:buFont typeface="Courier New" pitchFamily="49" charset="0"/>
              <a:buNone/>
            </a:pPr>
            <a:endParaRPr lang="en-US" sz="2600">
              <a:latin typeface="Comic Sans MS" pitchFamily="66" charset="0"/>
            </a:endParaRPr>
          </a:p>
        </p:txBody>
      </p:sp>
      <p:cxnSp>
        <p:nvCxnSpPr>
          <p:cNvPr id="9" name="Straight Connector 8"/>
          <p:cNvCxnSpPr/>
          <p:nvPr/>
        </p:nvCxnSpPr>
        <p:spPr>
          <a:xfrm rot="5400000">
            <a:off x="1371600" y="-3778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603F6814-37DA-4CA6-AB83-DEB3867FA364}"/>
              </a:ext>
            </a:extLst>
          </p:cNvPr>
          <p:cNvSpPr txBox="1"/>
          <p:nvPr/>
        </p:nvSpPr>
        <p:spPr>
          <a:xfrm rot="21253093">
            <a:off x="4776805" y="5789172"/>
            <a:ext cx="4122727"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886700" cy="625474"/>
          </a:xfrm>
        </p:spPr>
        <p:txBody>
          <a:bodyPr>
            <a:noAutofit/>
          </a:bodyPr>
          <a:lstStyle/>
          <a:p>
            <a:r>
              <a:rPr lang="en-US" sz="2800">
                <a:latin typeface="Colleged" charset="0"/>
                <a:ea typeface="Colleged" charset="0"/>
                <a:cs typeface="Colleged" charset="0"/>
              </a:rPr>
              <a:t>Ventas del anuario via internet</a:t>
            </a:r>
            <a:endParaRPr lang="en-US" sz="2800"/>
          </a:p>
        </p:txBody>
      </p:sp>
      <p:sp>
        <p:nvSpPr>
          <p:cNvPr id="3" name="Content Placeholder 2"/>
          <p:cNvSpPr>
            <a:spLocks noGrp="1"/>
          </p:cNvSpPr>
          <p:nvPr>
            <p:ph idx="1"/>
          </p:nvPr>
        </p:nvSpPr>
        <p:spPr>
          <a:xfrm>
            <a:off x="259597" y="891794"/>
            <a:ext cx="6979403" cy="4351338"/>
          </a:xfrm>
        </p:spPr>
        <p:txBody>
          <a:bodyPr/>
          <a:lstStyle/>
          <a:p>
            <a:r>
              <a:rPr lang="es-ES" sz="1500" dirty="0"/>
              <a:t>Este año estaremos vendiendo anuarios en línea. Todo lo que tienes que hacer es iniciar sesión en </a:t>
            </a:r>
            <a:r>
              <a:rPr lang="en-US" sz="1500" dirty="0">
                <a:hlinkClick r:id="rId2"/>
              </a:rPr>
              <a:t>www.yearbookordercenter.com</a:t>
            </a:r>
            <a:r>
              <a:rPr lang="en-US" sz="1500" dirty="0"/>
              <a:t>, </a:t>
            </a:r>
            <a:r>
              <a:rPr lang="en-US" sz="1500" dirty="0" err="1"/>
              <a:t>escriba</a:t>
            </a:r>
            <a:r>
              <a:rPr lang="en-US" sz="1500" dirty="0"/>
              <a:t> el número de </a:t>
            </a:r>
            <a:r>
              <a:rPr lang="en-US" sz="1500" dirty="0" err="1"/>
              <a:t>orden</a:t>
            </a:r>
            <a:r>
              <a:rPr lang="en-US" sz="1500" dirty="0"/>
              <a:t> 498 y </a:t>
            </a:r>
            <a:r>
              <a:rPr lang="en-US" sz="1500" dirty="0" err="1"/>
              <a:t>busque</a:t>
            </a:r>
            <a:r>
              <a:rPr lang="en-US" sz="1500" dirty="0"/>
              <a:t> a su </a:t>
            </a:r>
            <a:r>
              <a:rPr lang="en-US" sz="1500" dirty="0" err="1"/>
              <a:t>hijo</a:t>
            </a:r>
            <a:r>
              <a:rPr lang="en-US" sz="1500" dirty="0"/>
              <a:t>. </a:t>
            </a:r>
            <a:r>
              <a:rPr lang="en-US" sz="1500" dirty="0" err="1"/>
              <a:t>Si</a:t>
            </a:r>
            <a:r>
              <a:rPr lang="en-US" sz="1500" dirty="0"/>
              <a:t> su </a:t>
            </a:r>
            <a:r>
              <a:rPr lang="en-US" sz="1500" dirty="0" err="1"/>
              <a:t>hijo</a:t>
            </a:r>
            <a:r>
              <a:rPr lang="en-US" sz="1500" dirty="0"/>
              <a:t> no </a:t>
            </a:r>
            <a:r>
              <a:rPr lang="en-US" sz="1500" dirty="0" err="1"/>
              <a:t>aparece</a:t>
            </a:r>
            <a:r>
              <a:rPr lang="en-US" sz="1500" dirty="0"/>
              <a:t> en la </a:t>
            </a:r>
            <a:r>
              <a:rPr lang="en-US" sz="1500" dirty="0" err="1"/>
              <a:t>lista</a:t>
            </a:r>
            <a:r>
              <a:rPr lang="en-US" sz="1500" dirty="0"/>
              <a:t> de </a:t>
            </a:r>
            <a:r>
              <a:rPr lang="en-US" sz="1500" dirty="0" err="1"/>
              <a:t>estudiantes</a:t>
            </a:r>
            <a:r>
              <a:rPr lang="en-US" sz="1500" dirty="0"/>
              <a:t>, </a:t>
            </a:r>
            <a:r>
              <a:rPr lang="en-US" sz="1500" dirty="0" err="1"/>
              <a:t>escriba</a:t>
            </a:r>
            <a:r>
              <a:rPr lang="en-US" sz="1500" dirty="0"/>
              <a:t> su </a:t>
            </a:r>
            <a:r>
              <a:rPr lang="en-US" sz="1500" dirty="0" err="1"/>
              <a:t>información</a:t>
            </a:r>
            <a:r>
              <a:rPr lang="en-US" sz="1500" dirty="0"/>
              <a:t>. </a:t>
            </a:r>
            <a:r>
              <a:rPr lang="en-US" sz="1500" dirty="0" err="1"/>
              <a:t>Usted</a:t>
            </a:r>
            <a:r>
              <a:rPr lang="en-US" sz="1500" dirty="0"/>
              <a:t> </a:t>
            </a:r>
            <a:r>
              <a:rPr lang="en-US" sz="1500" dirty="0" err="1"/>
              <a:t>puede</a:t>
            </a:r>
            <a:r>
              <a:rPr lang="en-US" sz="1500" dirty="0"/>
              <a:t> </a:t>
            </a:r>
            <a:r>
              <a:rPr lang="en-US" sz="1500" dirty="0" err="1"/>
              <a:t>pagar</a:t>
            </a:r>
            <a:r>
              <a:rPr lang="en-US" sz="1500" dirty="0"/>
              <a:t> con </a:t>
            </a:r>
            <a:r>
              <a:rPr lang="en-US" sz="1500" dirty="0" err="1"/>
              <a:t>una</a:t>
            </a:r>
            <a:r>
              <a:rPr lang="en-US" sz="1500" dirty="0"/>
              <a:t> </a:t>
            </a:r>
            <a:r>
              <a:rPr lang="en-US" sz="1500" dirty="0" err="1"/>
              <a:t>tarjeta</a:t>
            </a:r>
            <a:r>
              <a:rPr lang="en-US" sz="1500" dirty="0"/>
              <a:t> de </a:t>
            </a:r>
            <a:r>
              <a:rPr lang="en-US" sz="1500" dirty="0" err="1"/>
              <a:t>crédito</a:t>
            </a:r>
            <a:r>
              <a:rPr lang="en-US" sz="1500" dirty="0"/>
              <a:t> o cheque.</a:t>
            </a:r>
          </a:p>
          <a:p>
            <a:r>
              <a:rPr lang="es-ES" sz="1500" dirty="0"/>
              <a:t>También tendremos ventas en el campus. Aceptamos dinero en efectivo o cheques o OSP.</a:t>
            </a:r>
          </a:p>
          <a:p>
            <a:r>
              <a:rPr lang="es-ES" sz="1700" dirty="0"/>
              <a:t>Compre hoy por solo $70.00</a:t>
            </a:r>
            <a:r>
              <a:rPr lang="en-US" sz="1700" dirty="0"/>
              <a:t>!</a:t>
            </a:r>
            <a:endParaRPr lang="es-ES" sz="1700" dirty="0">
              <a:highlight>
                <a:srgbClr val="FFFF00"/>
              </a:highlight>
            </a:endParaRPr>
          </a:p>
          <a:p>
            <a:r>
              <a:rPr lang="es-ES" sz="1500" dirty="0"/>
              <a:t>No espere hasta el final del año para comprar un anuario. Sólo se ordena la cantidad de libros vendidos durante el año. </a:t>
            </a:r>
          </a:p>
          <a:p>
            <a:r>
              <a:rPr lang="es-ES" sz="1500" dirty="0"/>
              <a:t>Cualquier pregunta por favor envíe un correo electrónico al Mr. </a:t>
            </a:r>
            <a:r>
              <a:rPr lang="es-ES" sz="1500" dirty="0" err="1"/>
              <a:t>Lage</a:t>
            </a:r>
            <a:endParaRPr lang="es-ES" sz="1500" dirty="0"/>
          </a:p>
          <a:p>
            <a:endParaRPr lang="en-US" dirty="0"/>
          </a:p>
        </p:txBody>
      </p:sp>
      <p:sp>
        <p:nvSpPr>
          <p:cNvPr id="4" name="TextBox 3"/>
          <p:cNvSpPr txBox="1"/>
          <p:nvPr/>
        </p:nvSpPr>
        <p:spPr>
          <a:xfrm>
            <a:off x="288011" y="3627305"/>
            <a:ext cx="6019800" cy="584775"/>
          </a:xfrm>
          <a:prstGeom prst="rect">
            <a:avLst/>
          </a:prstGeom>
          <a:noFill/>
        </p:spPr>
        <p:txBody>
          <a:bodyPr wrap="square" rtlCol="0">
            <a:spAutoFit/>
          </a:bodyPr>
          <a:lstStyle/>
          <a:p>
            <a:pPr fontAlgn="auto">
              <a:spcAft>
                <a:spcPts val="0"/>
              </a:spcAft>
            </a:pPr>
            <a:r>
              <a:rPr lang="en-US">
                <a:latin typeface="Colleged" charset="0"/>
                <a:ea typeface="Colleged" charset="0"/>
                <a:cs typeface="Colleged" charset="0"/>
              </a:rPr>
              <a:t>Senior Pictures</a:t>
            </a:r>
          </a:p>
        </p:txBody>
      </p:sp>
      <p:sp>
        <p:nvSpPr>
          <p:cNvPr id="7" name="TextBox 6"/>
          <p:cNvSpPr txBox="1"/>
          <p:nvPr/>
        </p:nvSpPr>
        <p:spPr>
          <a:xfrm>
            <a:off x="206644" y="4225575"/>
            <a:ext cx="6019800" cy="1323439"/>
          </a:xfrm>
          <a:prstGeom prst="rect">
            <a:avLst/>
          </a:prstGeom>
          <a:noFill/>
        </p:spPr>
        <p:txBody>
          <a:bodyPr wrap="square" rtlCol="0">
            <a:spAutoFit/>
          </a:bodyPr>
          <a:lstStyle/>
          <a:p>
            <a:pPr marL="285750" indent="-285750">
              <a:buFont typeface="Arial" pitchFamily="34" charset="0"/>
              <a:buChar char="•"/>
            </a:pPr>
            <a:r>
              <a:rPr lang="en-US" sz="1600" dirty="0"/>
              <a:t>Senior Pictures se </a:t>
            </a:r>
            <a:r>
              <a:rPr lang="en-US" sz="1600" dirty="0" err="1"/>
              <a:t>deben</a:t>
            </a:r>
            <a:r>
              <a:rPr lang="en-US" sz="1600" dirty="0"/>
              <a:t> </a:t>
            </a:r>
            <a:r>
              <a:rPr lang="en-US" sz="1600" dirty="0" err="1"/>
              <a:t>tomar</a:t>
            </a:r>
            <a:r>
              <a:rPr lang="en-US" sz="1600" dirty="0"/>
              <a:t> antes del 14de </a:t>
            </a:r>
            <a:r>
              <a:rPr lang="en-US" sz="1600" dirty="0" err="1"/>
              <a:t>enero</a:t>
            </a:r>
            <a:r>
              <a:rPr lang="en-US" sz="1600"/>
              <a:t> de </a:t>
            </a:r>
            <a:r>
              <a:rPr lang="en-US" sz="1600" dirty="0"/>
              <a:t>2021.</a:t>
            </a:r>
          </a:p>
          <a:p>
            <a:pPr marL="285750" indent="-285750">
              <a:buFont typeface="Arial" pitchFamily="34" charset="0"/>
              <a:buChar char="•"/>
            </a:pPr>
            <a:r>
              <a:rPr lang="en-US" sz="1600" dirty="0" err="1"/>
              <a:t>Habrá</a:t>
            </a:r>
            <a:r>
              <a:rPr lang="en-US" sz="1600" dirty="0"/>
              <a:t> una </a:t>
            </a:r>
            <a:r>
              <a:rPr lang="en-US" sz="1600" dirty="0" err="1"/>
              <a:t>lista</a:t>
            </a:r>
            <a:r>
              <a:rPr lang="en-US" sz="1600" dirty="0"/>
              <a:t> de </a:t>
            </a:r>
            <a:r>
              <a:rPr lang="en-US" sz="1600" dirty="0" err="1"/>
              <a:t>estudiantes</a:t>
            </a:r>
            <a:r>
              <a:rPr lang="en-US" sz="1600" dirty="0"/>
              <a:t> que no </a:t>
            </a:r>
            <a:r>
              <a:rPr lang="en-US" sz="1600" dirty="0" err="1"/>
              <a:t>han</a:t>
            </a:r>
            <a:r>
              <a:rPr lang="en-US" sz="1600" dirty="0"/>
              <a:t> </a:t>
            </a:r>
            <a:r>
              <a:rPr lang="en-US" sz="1600" dirty="0" err="1"/>
              <a:t>tomado</a:t>
            </a:r>
            <a:r>
              <a:rPr lang="en-US" sz="1600" dirty="0"/>
              <a:t> sus </a:t>
            </a:r>
            <a:r>
              <a:rPr lang="en-US" sz="1600" dirty="0" err="1"/>
              <a:t>fotografías</a:t>
            </a:r>
            <a:r>
              <a:rPr lang="en-US" sz="1600" dirty="0"/>
              <a:t> </a:t>
            </a:r>
            <a:r>
              <a:rPr lang="en-US" sz="1600" dirty="0" err="1"/>
              <a:t>todavía</a:t>
            </a:r>
            <a:r>
              <a:rPr lang="en-US" sz="1600" dirty="0"/>
              <a:t> </a:t>
            </a:r>
            <a:r>
              <a:rPr lang="en-US" sz="1600" dirty="0" err="1"/>
              <a:t>localizadas</a:t>
            </a:r>
            <a:r>
              <a:rPr lang="en-US" sz="1600" dirty="0"/>
              <a:t> </a:t>
            </a:r>
            <a:r>
              <a:rPr lang="en-US" sz="1600" dirty="0" err="1"/>
              <a:t>en</a:t>
            </a:r>
            <a:r>
              <a:rPr lang="en-US" sz="1600" dirty="0"/>
              <a:t> </a:t>
            </a:r>
            <a:r>
              <a:rPr lang="en-US" sz="1600" dirty="0" err="1"/>
              <a:t>el</a:t>
            </a:r>
            <a:r>
              <a:rPr lang="en-US" sz="1600" dirty="0"/>
              <a:t> </a:t>
            </a:r>
            <a:r>
              <a:rPr lang="en-US" sz="1600" dirty="0" err="1"/>
              <a:t>edificio</a:t>
            </a:r>
            <a:r>
              <a:rPr lang="en-US" sz="1600" dirty="0"/>
              <a:t> 10. Por favor </a:t>
            </a:r>
            <a:r>
              <a:rPr lang="en-US" sz="1600" dirty="0" err="1"/>
              <a:t>visite</a:t>
            </a:r>
            <a:r>
              <a:rPr lang="en-US" sz="1600" dirty="0"/>
              <a:t> la feria de </a:t>
            </a:r>
            <a:r>
              <a:rPr lang="en-US" sz="1600" dirty="0" err="1"/>
              <a:t>recursos</a:t>
            </a:r>
            <a:r>
              <a:rPr lang="en-US" sz="1600" dirty="0"/>
              <a:t> para </a:t>
            </a:r>
            <a:r>
              <a:rPr lang="en-US" sz="1600" dirty="0" err="1"/>
              <a:t>hacer</a:t>
            </a:r>
            <a:r>
              <a:rPr lang="en-US" sz="1600" dirty="0"/>
              <a:t> una </a:t>
            </a:r>
            <a:r>
              <a:rPr lang="en-US" sz="1600" dirty="0" err="1"/>
              <a:t>cita</a:t>
            </a:r>
            <a:r>
              <a:rPr lang="en-US" sz="1600" dirty="0"/>
              <a:t>.</a:t>
            </a:r>
          </a:p>
        </p:txBody>
      </p:sp>
      <p:sp>
        <p:nvSpPr>
          <p:cNvPr id="6" name="TextBox 5">
            <a:extLst>
              <a:ext uri="{FF2B5EF4-FFF2-40B4-BE49-F238E27FC236}">
                <a16:creationId xmlns:a16="http://schemas.microsoft.com/office/drawing/2014/main" id="{D661EAC2-D8BC-403E-B5AA-77A86EFF37EF}"/>
              </a:ext>
            </a:extLst>
          </p:cNvPr>
          <p:cNvSpPr txBox="1"/>
          <p:nvPr/>
        </p:nvSpPr>
        <p:spPr>
          <a:xfrm rot="21253093">
            <a:off x="4584817" y="5938311"/>
            <a:ext cx="5322161"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1923332388"/>
      </p:ext>
    </p:extLst>
  </p:cSld>
  <p:clrMapOvr>
    <a:masterClrMapping/>
  </p:clrMapOvr>
  <p:transition spd="slow">
    <p:comb/>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B9AD5C-302D-4D46-8C97-9CA71F4AD639}"/>
              </a:ext>
            </a:extLst>
          </p:cNvPr>
          <p:cNvSpPr txBox="1"/>
          <p:nvPr/>
        </p:nvSpPr>
        <p:spPr>
          <a:xfrm rot="21253093">
            <a:off x="4811645" y="5802980"/>
            <a:ext cx="5322161"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pic>
        <p:nvPicPr>
          <p:cNvPr id="7" name="Picture 6" descr="Qr code&#10;&#10;Description automatically generated">
            <a:extLst>
              <a:ext uri="{FF2B5EF4-FFF2-40B4-BE49-F238E27FC236}">
                <a16:creationId xmlns:a16="http://schemas.microsoft.com/office/drawing/2014/main" id="{F336D6AA-43FD-4D66-80D4-059170BB0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32" y="265058"/>
            <a:ext cx="4960864" cy="5419758"/>
          </a:xfrm>
          <a:prstGeom prst="rect">
            <a:avLst/>
          </a:prstGeom>
        </p:spPr>
      </p:pic>
    </p:spTree>
    <p:extLst>
      <p:ext uri="{BB962C8B-B14F-4D97-AF65-F5344CB8AC3E}">
        <p14:creationId xmlns:p14="http://schemas.microsoft.com/office/powerpoint/2010/main" val="3519800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05600" cy="1295400"/>
          </a:xfrm>
        </p:spPr>
        <p:txBody>
          <a:bodyPr>
            <a:noAutofit/>
          </a:bodyPr>
          <a:lstStyle/>
          <a:p>
            <a:pPr algn="ctr"/>
            <a:r>
              <a:rPr lang="en-US" sz="3200">
                <a:latin typeface="Colleged" charset="0"/>
                <a:ea typeface="Colleged" charset="0"/>
                <a:cs typeface="Colleged" charset="0"/>
              </a:rPr>
              <a:t>School and Activities Website</a:t>
            </a:r>
          </a:p>
        </p:txBody>
      </p:sp>
      <p:sp>
        <p:nvSpPr>
          <p:cNvPr id="3" name="Content Placeholder 2"/>
          <p:cNvSpPr>
            <a:spLocks noGrp="1"/>
          </p:cNvSpPr>
          <p:nvPr>
            <p:ph idx="1"/>
          </p:nvPr>
        </p:nvSpPr>
        <p:spPr>
          <a:xfrm>
            <a:off x="152400" y="1752600"/>
            <a:ext cx="8610600" cy="4724400"/>
          </a:xfrm>
        </p:spPr>
        <p:txBody>
          <a:bodyPr>
            <a:noAutofit/>
          </a:bodyPr>
          <a:lstStyle/>
          <a:p>
            <a:pPr marL="36512" indent="0">
              <a:buNone/>
            </a:pPr>
            <a:r>
              <a:rPr lang="en-US" sz="2200"/>
              <a:t>A great way to receive information from the school is the school and Activities website:</a:t>
            </a:r>
          </a:p>
          <a:p>
            <a:pPr marL="379412" indent="-342900"/>
            <a:r>
              <a:rPr lang="en-US" sz="2200">
                <a:solidFill>
                  <a:schemeClr val="tx1">
                    <a:lumMod val="85000"/>
                    <a:lumOff val="15000"/>
                  </a:schemeClr>
                </a:solidFill>
                <a:hlinkClick r:id="rId2"/>
              </a:rPr>
              <a:t>www.fergusonhs.org</a:t>
            </a:r>
            <a:endParaRPr lang="en-US" sz="2200">
              <a:solidFill>
                <a:schemeClr val="tx1">
                  <a:lumMod val="85000"/>
                  <a:lumOff val="15000"/>
                </a:schemeClr>
              </a:solidFill>
            </a:endParaRPr>
          </a:p>
          <a:p>
            <a:pPr marL="379412" indent="-342900"/>
            <a:r>
              <a:rPr lang="en-US" sz="2200">
                <a:solidFill>
                  <a:schemeClr val="tx1">
                    <a:lumMod val="85000"/>
                    <a:lumOff val="15000"/>
                  </a:schemeClr>
                </a:solidFill>
                <a:hlinkClick r:id="rId3"/>
              </a:rPr>
              <a:t>http://ferguson.dadeschools.net/Students/Activities/index.html</a:t>
            </a:r>
            <a:endParaRPr lang="en-US" sz="2200">
              <a:solidFill>
                <a:schemeClr val="tx1">
                  <a:lumMod val="85000"/>
                  <a:lumOff val="15000"/>
                </a:schemeClr>
              </a:solidFill>
            </a:endParaRPr>
          </a:p>
          <a:p>
            <a:pPr marL="36512" indent="0">
              <a:buNone/>
            </a:pPr>
            <a:endParaRPr lang="en-US" sz="2200"/>
          </a:p>
          <a:p>
            <a:pPr marL="36512" indent="0">
              <a:buNone/>
            </a:pPr>
            <a:r>
              <a:rPr lang="en-US" sz="2200"/>
              <a:t>Una gran forma de </a:t>
            </a:r>
            <a:r>
              <a:rPr lang="en-US" sz="2200" err="1"/>
              <a:t>obtener</a:t>
            </a:r>
            <a:r>
              <a:rPr lang="en-US" sz="2200"/>
              <a:t> </a:t>
            </a:r>
            <a:r>
              <a:rPr lang="en-US" sz="2200" err="1"/>
              <a:t>informacion</a:t>
            </a:r>
            <a:r>
              <a:rPr lang="en-US" sz="2200"/>
              <a:t> de la </a:t>
            </a:r>
            <a:r>
              <a:rPr lang="en-US" sz="2200" err="1"/>
              <a:t>escuela</a:t>
            </a:r>
            <a:r>
              <a:rPr lang="en-US" sz="2200"/>
              <a:t> </a:t>
            </a:r>
            <a:r>
              <a:rPr lang="en-US" sz="2200" err="1"/>
              <a:t>es</a:t>
            </a:r>
            <a:r>
              <a:rPr lang="es-ES" sz="2200"/>
              <a:t> el sitio web de la escuela y las actividades</a:t>
            </a:r>
            <a:r>
              <a:rPr lang="en-US" sz="2200"/>
              <a:t>. </a:t>
            </a:r>
          </a:p>
          <a:p>
            <a:pPr marL="379412" indent="-342900"/>
            <a:r>
              <a:rPr lang="en-US" sz="2200">
                <a:hlinkClick r:id="rId2"/>
              </a:rPr>
              <a:t>www.fergusonhs.org</a:t>
            </a:r>
            <a:endParaRPr lang="en-US" sz="2200"/>
          </a:p>
          <a:p>
            <a:pPr marL="379412" indent="-342900"/>
            <a:r>
              <a:rPr lang="en-US" sz="2200">
                <a:hlinkClick r:id="rId3"/>
              </a:rPr>
              <a:t>http://ferguson.dadeschools.net/Students/Activities/index.html</a:t>
            </a:r>
            <a:endParaRPr lang="en-US" sz="2200"/>
          </a:p>
          <a:p>
            <a:pPr marL="36512" indent="0">
              <a:buNone/>
            </a:pPr>
            <a:endParaRPr lang="en-US" sz="2800"/>
          </a:p>
          <a:p>
            <a:pPr marL="36512" indent="0">
              <a:buNone/>
            </a:pPr>
            <a:r>
              <a:rPr lang="en-US" sz="2800"/>
              <a:t>   </a:t>
            </a:r>
          </a:p>
        </p:txBody>
      </p:sp>
      <p:sp>
        <p:nvSpPr>
          <p:cNvPr id="4" name="TextBox 3">
            <a:extLst>
              <a:ext uri="{FF2B5EF4-FFF2-40B4-BE49-F238E27FC236}">
                <a16:creationId xmlns:a16="http://schemas.microsoft.com/office/drawing/2014/main" id="{6E1D8EA8-558D-414B-982F-8806CC0CF460}"/>
              </a:ext>
            </a:extLst>
          </p:cNvPr>
          <p:cNvSpPr txBox="1"/>
          <p:nvPr/>
        </p:nvSpPr>
        <p:spPr>
          <a:xfrm rot="21253093">
            <a:off x="4584456" y="5832285"/>
            <a:ext cx="5464149"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174888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6629400" cy="1295400"/>
          </a:xfrm>
        </p:spPr>
        <p:txBody>
          <a:bodyPr>
            <a:noAutofit/>
          </a:bodyPr>
          <a:lstStyle/>
          <a:p>
            <a:pPr algn="ctr"/>
            <a:r>
              <a:rPr lang="en-US" sz="4800">
                <a:latin typeface="Colleged" panose="03000600000000000000" pitchFamily="66" charset="0"/>
                <a:ea typeface="Colleged" charset="0"/>
                <a:cs typeface="Colleged" charset="0"/>
              </a:rPr>
              <a:t>School Social Media</a:t>
            </a:r>
          </a:p>
        </p:txBody>
      </p:sp>
      <p:sp>
        <p:nvSpPr>
          <p:cNvPr id="3" name="Content Placeholder 2"/>
          <p:cNvSpPr>
            <a:spLocks noGrp="1"/>
          </p:cNvSpPr>
          <p:nvPr>
            <p:ph idx="1"/>
          </p:nvPr>
        </p:nvSpPr>
        <p:spPr>
          <a:xfrm>
            <a:off x="-11624" y="1981200"/>
            <a:ext cx="8610600" cy="3886200"/>
          </a:xfrm>
        </p:spPr>
        <p:txBody>
          <a:bodyPr>
            <a:noAutofit/>
          </a:bodyPr>
          <a:lstStyle/>
          <a:p>
            <a:pPr marL="36512" indent="0" algn="ctr">
              <a:buNone/>
            </a:pPr>
            <a:r>
              <a:rPr lang="en-US" sz="5400" b="1" dirty="0"/>
              <a:t>School</a:t>
            </a:r>
          </a:p>
          <a:p>
            <a:pPr marL="36512" indent="0" algn="ctr">
              <a:buNone/>
            </a:pPr>
            <a:r>
              <a:rPr lang="en-US" sz="5400" dirty="0"/>
              <a:t>Twitter: @fergusonshs</a:t>
            </a:r>
            <a:endParaRPr lang="en-US" sz="2800" dirty="0"/>
          </a:p>
          <a:p>
            <a:pPr marL="36512" indent="0" algn="ctr">
              <a:buNone/>
            </a:pPr>
            <a:r>
              <a:rPr lang="en-US" sz="5400" dirty="0"/>
              <a:t>Instagram: @fergusonfalcons</a:t>
            </a:r>
            <a:r>
              <a:rPr lang="en-US" sz="4800" dirty="0"/>
              <a:t>   </a:t>
            </a:r>
          </a:p>
        </p:txBody>
      </p:sp>
      <p:sp>
        <p:nvSpPr>
          <p:cNvPr id="4" name="TextBox 3">
            <a:extLst>
              <a:ext uri="{FF2B5EF4-FFF2-40B4-BE49-F238E27FC236}">
                <a16:creationId xmlns:a16="http://schemas.microsoft.com/office/drawing/2014/main" id="{DC43D338-39AE-49D6-B3B6-8A201F53FE15}"/>
              </a:ext>
            </a:extLst>
          </p:cNvPr>
          <p:cNvSpPr txBox="1"/>
          <p:nvPr/>
        </p:nvSpPr>
        <p:spPr>
          <a:xfrm rot="21253093">
            <a:off x="4692880" y="5855558"/>
            <a:ext cx="5520944"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55090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32" y="451119"/>
            <a:ext cx="6781800" cy="1325563"/>
          </a:xfrm>
        </p:spPr>
        <p:txBody>
          <a:bodyPr>
            <a:normAutofit/>
          </a:bodyPr>
          <a:lstStyle/>
          <a:p>
            <a:r>
              <a:rPr lang="en-US" sz="3600" b="1">
                <a:latin typeface="Colleged" panose="03000600000000000000" pitchFamily="66" charset="0"/>
                <a:ea typeface="Colleged" charset="0"/>
                <a:cs typeface="Colleged" charset="0"/>
              </a:rPr>
              <a:t>Senior Social Media</a:t>
            </a:r>
          </a:p>
        </p:txBody>
      </p:sp>
      <p:sp>
        <p:nvSpPr>
          <p:cNvPr id="3" name="Content Placeholder 2"/>
          <p:cNvSpPr>
            <a:spLocks noGrp="1"/>
          </p:cNvSpPr>
          <p:nvPr>
            <p:ph idx="1"/>
          </p:nvPr>
        </p:nvSpPr>
        <p:spPr>
          <a:xfrm>
            <a:off x="645832" y="1904979"/>
            <a:ext cx="7524750" cy="3779837"/>
          </a:xfrm>
        </p:spPr>
        <p:txBody>
          <a:bodyPr vert="horz" lIns="91440" tIns="45720" rIns="91440" bIns="45720" rtlCol="0" anchor="t">
            <a:normAutofit/>
          </a:bodyPr>
          <a:lstStyle/>
          <a:p>
            <a:r>
              <a:rPr lang="en-US" sz="3200" b="1" dirty="0"/>
              <a:t>Instagram:</a:t>
            </a:r>
            <a:r>
              <a:rPr lang="en-US" sz="3200" dirty="0"/>
              <a:t> @jafalcons2022</a:t>
            </a:r>
            <a:endParaRPr lang="en-US" dirty="0"/>
          </a:p>
          <a:p>
            <a:r>
              <a:rPr lang="en-US" sz="3200" b="1" dirty="0"/>
              <a:t>Band:</a:t>
            </a:r>
          </a:p>
          <a:p>
            <a:pPr lvl="1"/>
            <a:r>
              <a:rPr lang="en-US" sz="3200" dirty="0"/>
              <a:t>Download and type the link </a:t>
            </a:r>
            <a:r>
              <a:rPr lang="en-US" altLang="en-US" sz="3200" u="sng" dirty="0">
                <a:solidFill>
                  <a:srgbClr val="1155CC"/>
                </a:solidFill>
                <a:latin typeface="Arial"/>
                <a:cs typeface="Arial"/>
              </a:rPr>
              <a:t>https://band.us/n/aca86fCcY234J</a:t>
            </a:r>
          </a:p>
          <a:p>
            <a:pPr lvl="1"/>
            <a:endParaRPr lang="en-US" sz="3200" dirty="0"/>
          </a:p>
        </p:txBody>
      </p:sp>
      <p:sp>
        <p:nvSpPr>
          <p:cNvPr id="5" name="Rectangle 1">
            <a:extLst>
              <a:ext uri="{FF2B5EF4-FFF2-40B4-BE49-F238E27FC236}">
                <a16:creationId xmlns:a16="http://schemas.microsoft.com/office/drawing/2014/main" id="{5565FE23-6706-490C-BDF1-93F730B9EAC6}"/>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descr="Image result for band app">
            <a:extLst>
              <a:ext uri="{FF2B5EF4-FFF2-40B4-BE49-F238E27FC236}">
                <a16:creationId xmlns:a16="http://schemas.microsoft.com/office/drawing/2014/main" id="{0CAAE3AA-B210-4409-8D88-937FD03DE4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6941" y="2372285"/>
            <a:ext cx="620059" cy="62005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instagram app">
            <a:extLst>
              <a:ext uri="{FF2B5EF4-FFF2-40B4-BE49-F238E27FC236}">
                <a16:creationId xmlns:a16="http://schemas.microsoft.com/office/drawing/2014/main" id="{B16349B5-D795-4919-91F6-B3E4B3ACA3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4838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97C5592-D780-4F94-B6C4-50A923E9A3BE}"/>
              </a:ext>
            </a:extLst>
          </p:cNvPr>
          <p:cNvSpPr txBox="1"/>
          <p:nvPr/>
        </p:nvSpPr>
        <p:spPr>
          <a:xfrm rot="21253093">
            <a:off x="4686053" y="5907273"/>
            <a:ext cx="4442894"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168171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BFA6-BDD3-45EC-B3C1-F975FCFD7EC4}"/>
              </a:ext>
            </a:extLst>
          </p:cNvPr>
          <p:cNvSpPr>
            <a:spLocks noGrp="1"/>
          </p:cNvSpPr>
          <p:nvPr>
            <p:ph type="title"/>
          </p:nvPr>
        </p:nvSpPr>
        <p:spPr>
          <a:xfrm>
            <a:off x="486918" y="629266"/>
            <a:ext cx="3826763" cy="1676603"/>
          </a:xfrm>
        </p:spPr>
        <p:txBody>
          <a:bodyPr>
            <a:normAutofit/>
          </a:bodyPr>
          <a:lstStyle/>
          <a:p>
            <a:r>
              <a:rPr lang="en-US" b="1">
                <a:cs typeface="Calibri Light"/>
              </a:rPr>
              <a:t>Join Senior Parent Band</a:t>
            </a:r>
            <a:endParaRPr lang="en-US" b="1"/>
          </a:p>
        </p:txBody>
      </p:sp>
      <p:sp>
        <p:nvSpPr>
          <p:cNvPr id="3" name="Content Placeholder 2">
            <a:extLst>
              <a:ext uri="{FF2B5EF4-FFF2-40B4-BE49-F238E27FC236}">
                <a16:creationId xmlns:a16="http://schemas.microsoft.com/office/drawing/2014/main" id="{30BA7739-A0BD-4C08-B28B-765B4A811181}"/>
              </a:ext>
            </a:extLst>
          </p:cNvPr>
          <p:cNvSpPr>
            <a:spLocks noGrp="1"/>
          </p:cNvSpPr>
          <p:nvPr>
            <p:ph idx="1"/>
          </p:nvPr>
        </p:nvSpPr>
        <p:spPr>
          <a:xfrm>
            <a:off x="46757" y="2438400"/>
            <a:ext cx="4266924" cy="3813816"/>
          </a:xfrm>
        </p:spPr>
        <p:txBody>
          <a:bodyPr vert="horz" lIns="91440" tIns="45720" rIns="91440" bIns="45720" rtlCol="0" anchor="t">
            <a:noAutofit/>
          </a:bodyPr>
          <a:lstStyle/>
          <a:p>
            <a:pPr marL="457200" indent="-457200"/>
            <a:r>
              <a:rPr lang="en-US" sz="2800" dirty="0">
                <a:ea typeface="+mn-lt"/>
                <a:cs typeface="+mn-lt"/>
              </a:rPr>
              <a:t>Download and type the link </a:t>
            </a:r>
            <a:endParaRPr lang="en-US" sz="2800" dirty="0">
              <a:latin typeface="Calibri"/>
              <a:cs typeface="Calibri"/>
            </a:endParaRPr>
          </a:p>
          <a:p>
            <a:pPr marL="0" indent="0">
              <a:buNone/>
            </a:pPr>
            <a:r>
              <a:rPr lang="en-US" sz="2800" u="sng" dirty="0">
                <a:latin typeface="Arial"/>
                <a:cs typeface="Arial"/>
                <a:hlinkClick r:id="rId2"/>
              </a:rPr>
              <a:t>https://band.us/n/aca86fCcY234J </a:t>
            </a:r>
            <a:endParaRPr lang="en-US" sz="2800" dirty="0">
              <a:latin typeface="Calibri"/>
              <a:cs typeface="Calibri"/>
            </a:endParaRPr>
          </a:p>
          <a:p>
            <a:pPr marL="342900" lvl="1" indent="0">
              <a:buNone/>
            </a:pPr>
            <a:r>
              <a:rPr lang="en-US" sz="2800" dirty="0">
                <a:latin typeface="Calibri"/>
                <a:cs typeface="Calibri"/>
              </a:rPr>
              <a:t>in</a:t>
            </a:r>
            <a:r>
              <a:rPr lang="en-US" sz="2800" dirty="0">
                <a:ea typeface="+mn-lt"/>
                <a:cs typeface="+mn-lt"/>
              </a:rPr>
              <a:t> your browser.</a:t>
            </a:r>
            <a:endParaRPr lang="en-US" sz="2800" dirty="0">
              <a:cs typeface="Calibri"/>
            </a:endParaRPr>
          </a:p>
          <a:p>
            <a:pPr lvl="1"/>
            <a:r>
              <a:rPr lang="en-US" sz="2800" dirty="0">
                <a:cs typeface="Calibri"/>
              </a:rPr>
              <a:t>You can also scan the QR code on the right: </a:t>
            </a:r>
          </a:p>
        </p:txBody>
      </p:sp>
      <p:sp>
        <p:nvSpPr>
          <p:cNvPr id="26" name="Rectangle 25">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584" y="0"/>
            <a:ext cx="4471416" cy="6858000"/>
          </a:xfrm>
          <a:prstGeom prst="rect">
            <a:avLst/>
          </a:prstGeom>
          <a:solidFill>
            <a:srgbClr val="4FE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484633"/>
            <a:ext cx="363474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Image result for band app">
            <a:extLst>
              <a:ext uri="{FF2B5EF4-FFF2-40B4-BE49-F238E27FC236}">
                <a16:creationId xmlns:a16="http://schemas.microsoft.com/office/drawing/2014/main" id="{F52935BC-788F-40C1-9DB7-93722F62E3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2" r="3805"/>
          <a:stretch/>
        </p:blipFill>
        <p:spPr bwMode="auto">
          <a:xfrm>
            <a:off x="5630574" y="498987"/>
            <a:ext cx="2459225" cy="25739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0"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488" y="3511296"/>
            <a:ext cx="363474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8BF8E240-9FAD-7844-9A4C-638281C99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767223" y="3920390"/>
            <a:ext cx="2322576" cy="2322576"/>
          </a:xfrm>
          <a:prstGeom prst="rect">
            <a:avLst/>
          </a:prstGeom>
          <a:effectLst/>
        </p:spPr>
      </p:pic>
      <p:sp>
        <p:nvSpPr>
          <p:cNvPr id="6" name="TextBox 5">
            <a:extLst>
              <a:ext uri="{FF2B5EF4-FFF2-40B4-BE49-F238E27FC236}">
                <a16:creationId xmlns:a16="http://schemas.microsoft.com/office/drawing/2014/main" id="{9D357AB4-5217-4D4E-B04B-DF0794E0C390}"/>
              </a:ext>
            </a:extLst>
          </p:cNvPr>
          <p:cNvSpPr txBox="1"/>
          <p:nvPr/>
        </p:nvSpPr>
        <p:spPr>
          <a:xfrm>
            <a:off x="5762188" y="3438145"/>
            <a:ext cx="24592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SCAN ME!!</a:t>
            </a:r>
            <a:endParaRPr lang="en-US">
              <a:cs typeface="Arial"/>
            </a:endParaRPr>
          </a:p>
        </p:txBody>
      </p:sp>
    </p:spTree>
    <p:extLst>
      <p:ext uri="{BB962C8B-B14F-4D97-AF65-F5344CB8AC3E}">
        <p14:creationId xmlns:p14="http://schemas.microsoft.com/office/powerpoint/2010/main" val="169132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A5D1-2625-438A-9ED4-E2CEAD396099}"/>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87D7B084-C63E-4008-8609-181670AE39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669514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2332-CE47-4DA0-A36D-630DB202650E}"/>
              </a:ext>
            </a:extLst>
          </p:cNvPr>
          <p:cNvSpPr>
            <a:spLocks noGrp="1"/>
          </p:cNvSpPr>
          <p:nvPr>
            <p:ph type="title"/>
          </p:nvPr>
        </p:nvSpPr>
        <p:spPr/>
        <p:txBody>
          <a:bodyPr/>
          <a:lstStyle/>
          <a:p>
            <a:r>
              <a:rPr lang="en-US"/>
              <a:t>Senior Picnic</a:t>
            </a:r>
          </a:p>
        </p:txBody>
      </p:sp>
      <p:sp>
        <p:nvSpPr>
          <p:cNvPr id="3" name="Content Placeholder 2">
            <a:extLst>
              <a:ext uri="{FF2B5EF4-FFF2-40B4-BE49-F238E27FC236}">
                <a16:creationId xmlns:a16="http://schemas.microsoft.com/office/drawing/2014/main" id="{E95FECED-707D-4631-BFD5-5C6240035961}"/>
              </a:ext>
            </a:extLst>
          </p:cNvPr>
          <p:cNvSpPr>
            <a:spLocks noGrp="1"/>
          </p:cNvSpPr>
          <p:nvPr>
            <p:ph idx="1"/>
          </p:nvPr>
        </p:nvSpPr>
        <p:spPr/>
        <p:txBody>
          <a:bodyPr/>
          <a:lstStyle/>
          <a:p>
            <a:r>
              <a:rPr lang="en-US"/>
              <a:t>Senior Picnic is $30 but you can pay $25 if you join the Class of 2020 Band, Parent Class of 2020 Band, and PTSA Band! (get $5 off)</a:t>
            </a:r>
          </a:p>
          <a:p>
            <a:endParaRPr lang="en-US"/>
          </a:p>
        </p:txBody>
      </p:sp>
      <p:sp>
        <p:nvSpPr>
          <p:cNvPr id="4" name="TextBox 3">
            <a:extLst>
              <a:ext uri="{FF2B5EF4-FFF2-40B4-BE49-F238E27FC236}">
                <a16:creationId xmlns:a16="http://schemas.microsoft.com/office/drawing/2014/main" id="{CC55257C-021F-4B98-9AA4-61D5676F61E4}"/>
              </a:ext>
            </a:extLst>
          </p:cNvPr>
          <p:cNvSpPr txBox="1"/>
          <p:nvPr/>
        </p:nvSpPr>
        <p:spPr>
          <a:xfrm>
            <a:off x="5334000" y="5867400"/>
            <a:ext cx="3581400"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a:ln>
                  <a:noFill/>
                </a:ln>
                <a:solidFill>
                  <a:schemeClr val="tx1"/>
                </a:solidFill>
                <a:effectLst/>
                <a:uFillTx/>
                <a:latin typeface="The Trickster Display" pitchFamily="2" charset="0"/>
                <a:ea typeface="Tahoma" panose="020B0604030504040204" pitchFamily="34" charset="0"/>
                <a:cs typeface="Tahoma" panose="020B0604030504040204" pitchFamily="34" charset="0"/>
                <a:sym typeface="Helvetica"/>
              </a:rPr>
              <a:t>“A” World Class School!</a:t>
            </a:r>
          </a:p>
        </p:txBody>
      </p:sp>
      <p:pic>
        <p:nvPicPr>
          <p:cNvPr id="7" name="Picture 6" descr="A person wearing a white shirt&#10;&#10;Description automatically generated with medium confidence">
            <a:extLst>
              <a:ext uri="{FF2B5EF4-FFF2-40B4-BE49-F238E27FC236}">
                <a16:creationId xmlns:a16="http://schemas.microsoft.com/office/drawing/2014/main" id="{2A4F5DCE-F323-4983-AEC9-661F29C699C4}"/>
              </a:ext>
            </a:extLst>
          </p:cNvPr>
          <p:cNvPicPr>
            <a:picLocks noChangeAspect="1"/>
          </p:cNvPicPr>
          <p:nvPr/>
        </p:nvPicPr>
        <p:blipFill rotWithShape="1">
          <a:blip r:embed="rId2">
            <a:extLst>
              <a:ext uri="{28A0092B-C50C-407E-A947-70E740481C1C}">
                <a14:useLocalDpi xmlns:a14="http://schemas.microsoft.com/office/drawing/2010/main" val="0"/>
              </a:ext>
            </a:extLst>
          </a:blip>
          <a:srcRect b="22454"/>
          <a:stretch/>
        </p:blipFill>
        <p:spPr>
          <a:xfrm>
            <a:off x="0" y="-161925"/>
            <a:ext cx="9144000" cy="6858000"/>
          </a:xfrm>
          <a:prstGeom prst="rect">
            <a:avLst/>
          </a:prstGeom>
        </p:spPr>
      </p:pic>
      <p:sp>
        <p:nvSpPr>
          <p:cNvPr id="8" name="TextBox 7">
            <a:extLst>
              <a:ext uri="{FF2B5EF4-FFF2-40B4-BE49-F238E27FC236}">
                <a16:creationId xmlns:a16="http://schemas.microsoft.com/office/drawing/2014/main" id="{BCF01F60-5F51-438A-93A0-342D67D0DBE6}"/>
              </a:ext>
            </a:extLst>
          </p:cNvPr>
          <p:cNvSpPr txBox="1"/>
          <p:nvPr/>
        </p:nvSpPr>
        <p:spPr>
          <a:xfrm>
            <a:off x="2461022" y="3982244"/>
            <a:ext cx="4221956" cy="1446550"/>
          </a:xfrm>
          <a:prstGeom prst="rect">
            <a:avLst/>
          </a:prstGeom>
          <a:noFill/>
        </p:spPr>
        <p:txBody>
          <a:bodyPr wrap="square" rtlCol="0">
            <a:spAutoFit/>
          </a:bodyPr>
          <a:lstStyle/>
          <a:p>
            <a:pPr algn="ctr"/>
            <a:r>
              <a:rPr lang="en-US" sz="4400" dirty="0">
                <a:latin typeface="Berlin Sans FB Demi" panose="020E0802020502020306" pitchFamily="34" charset="0"/>
              </a:rPr>
              <a:t>SENIOR SHIRT</a:t>
            </a:r>
          </a:p>
          <a:p>
            <a:pPr algn="ctr"/>
            <a:r>
              <a:rPr lang="en-US" sz="4400" dirty="0">
                <a:latin typeface="Berlin Sans FB Demi" panose="020E0802020502020306" pitchFamily="34" charset="0"/>
              </a:rPr>
              <a:t>PRICE: $15</a:t>
            </a:r>
          </a:p>
        </p:txBody>
      </p:sp>
    </p:spTree>
    <p:extLst>
      <p:ext uri="{BB962C8B-B14F-4D97-AF65-F5344CB8AC3E}">
        <p14:creationId xmlns:p14="http://schemas.microsoft.com/office/powerpoint/2010/main" val="212801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943A-214F-406A-9D9E-1F8890590A9A}"/>
              </a:ext>
            </a:extLst>
          </p:cNvPr>
          <p:cNvSpPr>
            <a:spLocks noGrp="1"/>
          </p:cNvSpPr>
          <p:nvPr>
            <p:ph type="title"/>
          </p:nvPr>
        </p:nvSpPr>
        <p:spPr/>
        <p:txBody>
          <a:bodyPr>
            <a:normAutofit/>
          </a:bodyPr>
          <a:lstStyle/>
          <a:p>
            <a:r>
              <a:rPr lang="en-US" sz="4000" b="1">
                <a:latin typeface="Colleged" panose="03000600000000000000" pitchFamily="66" charset="0"/>
              </a:rPr>
              <a:t>OSP Instructions</a:t>
            </a:r>
          </a:p>
        </p:txBody>
      </p:sp>
      <p:sp>
        <p:nvSpPr>
          <p:cNvPr id="3" name="Content Placeholder 2">
            <a:extLst>
              <a:ext uri="{FF2B5EF4-FFF2-40B4-BE49-F238E27FC236}">
                <a16:creationId xmlns:a16="http://schemas.microsoft.com/office/drawing/2014/main" id="{B28CDA71-F28E-4B62-8BC3-5ACFFF793200}"/>
              </a:ext>
            </a:extLst>
          </p:cNvPr>
          <p:cNvSpPr>
            <a:spLocks noGrp="1"/>
          </p:cNvSpPr>
          <p:nvPr>
            <p:ph idx="1"/>
          </p:nvPr>
        </p:nvSpPr>
        <p:spPr/>
        <p:txBody>
          <a:bodyPr/>
          <a:lstStyle/>
          <a:p>
            <a:pPr marL="0" indent="0">
              <a:buNone/>
            </a:pPr>
            <a:r>
              <a:rPr lang="en-US" sz="2600"/>
              <a:t>1. Log into your student portal </a:t>
            </a:r>
          </a:p>
          <a:p>
            <a:pPr marL="0" indent="0">
              <a:buNone/>
            </a:pPr>
            <a:r>
              <a:rPr lang="en-US" sz="2600"/>
              <a:t>2. Click on apps and services </a:t>
            </a:r>
          </a:p>
          <a:p>
            <a:pPr marL="0" indent="0">
              <a:buNone/>
            </a:pPr>
            <a:r>
              <a:rPr lang="en-US" sz="2600"/>
              <a:t>3. Search for the OSP app and click on it </a:t>
            </a:r>
          </a:p>
          <a:p>
            <a:pPr marL="0" indent="0">
              <a:buNone/>
            </a:pPr>
            <a:r>
              <a:rPr lang="en-US" sz="2600"/>
              <a:t>4. Once on the website hover over secondary school </a:t>
            </a:r>
          </a:p>
          <a:p>
            <a:pPr marL="0" indent="0">
              <a:buNone/>
            </a:pPr>
            <a:r>
              <a:rPr lang="en-US" sz="2600"/>
              <a:t>5. Find John A. Ferguson Senior high and click on it</a:t>
            </a:r>
          </a:p>
          <a:p>
            <a:pPr marL="0" indent="0">
              <a:buNone/>
            </a:pPr>
            <a:r>
              <a:rPr lang="en-US" sz="2600"/>
              <a:t>6. Find and click on 21-22 Class of 2022 T-shirts </a:t>
            </a:r>
          </a:p>
          <a:p>
            <a:pPr marL="0" indent="0">
              <a:buNone/>
            </a:pPr>
            <a:r>
              <a:rPr lang="en-US" sz="2600"/>
              <a:t>7. Follow instructions to finalize payment </a:t>
            </a:r>
          </a:p>
          <a:p>
            <a:endParaRPr lang="en-US"/>
          </a:p>
        </p:txBody>
      </p:sp>
      <p:sp>
        <p:nvSpPr>
          <p:cNvPr id="4" name="TextBox 3">
            <a:extLst>
              <a:ext uri="{FF2B5EF4-FFF2-40B4-BE49-F238E27FC236}">
                <a16:creationId xmlns:a16="http://schemas.microsoft.com/office/drawing/2014/main" id="{9FBD58A2-1F7C-4F06-BEBB-B32EC1A1996F}"/>
              </a:ext>
            </a:extLst>
          </p:cNvPr>
          <p:cNvSpPr txBox="1"/>
          <p:nvPr/>
        </p:nvSpPr>
        <p:spPr>
          <a:xfrm rot="21253093">
            <a:off x="4587067" y="5915355"/>
            <a:ext cx="4437644"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383441106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vector graphics&#10;&#10;Description automatically generated">
            <a:extLst>
              <a:ext uri="{FF2B5EF4-FFF2-40B4-BE49-F238E27FC236}">
                <a16:creationId xmlns:a16="http://schemas.microsoft.com/office/drawing/2014/main" id="{3DC1FEF8-B09F-4D5A-A932-27C3B850F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1374"/>
          </a:xfrm>
          <a:prstGeom prst="rect">
            <a:avLst/>
          </a:prstGeom>
        </p:spPr>
      </p:pic>
    </p:spTree>
    <p:extLst>
      <p:ext uri="{BB962C8B-B14F-4D97-AF65-F5344CB8AC3E}">
        <p14:creationId xmlns:p14="http://schemas.microsoft.com/office/powerpoint/2010/main" val="2192893555"/>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idx="4294967295"/>
          </p:nvPr>
        </p:nvSpPr>
        <p:spPr>
          <a:xfrm>
            <a:off x="143652" y="1351508"/>
            <a:ext cx="4038600" cy="6130925"/>
          </a:xfrm>
        </p:spPr>
        <p:txBody>
          <a:bodyPr>
            <a:noAutofit/>
          </a:bodyPr>
          <a:lstStyle/>
          <a:p>
            <a:pPr eaLnBrk="1" hangingPunct="1">
              <a:lnSpc>
                <a:spcPct val="80000"/>
              </a:lnSpc>
              <a:buFontTx/>
              <a:buNone/>
            </a:pPr>
            <a:r>
              <a:rPr lang="en-US" sz="4000"/>
              <a:t> </a:t>
            </a:r>
            <a:r>
              <a:rPr lang="en-US" sz="3600"/>
              <a:t>Permission to participate in any senior activity will be denied or revoked for any of the following reasons:</a:t>
            </a:r>
          </a:p>
        </p:txBody>
      </p:sp>
      <p:cxnSp>
        <p:nvCxnSpPr>
          <p:cNvPr id="9" name="Straight Connector 8"/>
          <p:cNvCxnSpPr/>
          <p:nvPr/>
        </p:nvCxnSpPr>
        <p:spPr>
          <a:xfrm rot="5400000">
            <a:off x="1371600" y="-53943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364" name="Rectangle 7"/>
          <p:cNvSpPr>
            <a:spLocks noChangeArrowheads="1"/>
          </p:cNvSpPr>
          <p:nvPr/>
        </p:nvSpPr>
        <p:spPr bwMode="auto">
          <a:xfrm>
            <a:off x="4419600" y="1351508"/>
            <a:ext cx="4343400" cy="4154984"/>
          </a:xfrm>
          <a:prstGeom prst="rect">
            <a:avLst/>
          </a:prstGeom>
          <a:noFill/>
          <a:ln w="9525">
            <a:noFill/>
            <a:miter lim="800000"/>
            <a:headEnd/>
            <a:tailEnd/>
          </a:ln>
        </p:spPr>
        <p:txBody>
          <a:bodyPr wrap="square">
            <a:spAutoFit/>
          </a:bodyPr>
          <a:lstStyle/>
          <a:p>
            <a:pPr>
              <a:spcBef>
                <a:spcPct val="20000"/>
              </a:spcBef>
              <a:buClr>
                <a:schemeClr val="accent1"/>
              </a:buClr>
              <a:buSzPct val="80000"/>
              <a:buFont typeface="Wingdings 2" pitchFamily="18" charset="2"/>
              <a:buNone/>
            </a:pPr>
            <a:r>
              <a:rPr lang="es-ES_tradnl" sz="3600">
                <a:latin typeface="+mn-lt"/>
              </a:rPr>
              <a:t>Permiso para participar en los actividades pueden ser revocadas por cualquiera de los razones que siguen:</a:t>
            </a:r>
          </a:p>
          <a:p>
            <a:pPr>
              <a:spcBef>
                <a:spcPct val="20000"/>
              </a:spcBef>
              <a:buClr>
                <a:schemeClr val="accent1"/>
              </a:buClr>
              <a:buSzPct val="80000"/>
              <a:buFont typeface="Wingdings 2" pitchFamily="18" charset="2"/>
              <a:buNone/>
            </a:pPr>
            <a:endParaRPr lang="en-US" sz="4000"/>
          </a:p>
        </p:txBody>
      </p:sp>
      <p:cxnSp>
        <p:nvCxnSpPr>
          <p:cNvPr id="6" name="Straight Connector 5"/>
          <p:cNvCxnSpPr/>
          <p:nvPr/>
        </p:nvCxnSpPr>
        <p:spPr>
          <a:xfrm rot="5400000">
            <a:off x="1371600" y="-3778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CE6A277C-33A5-41A4-AB1E-AC624ACCFA5B}"/>
              </a:ext>
            </a:extLst>
          </p:cNvPr>
          <p:cNvSpPr txBox="1"/>
          <p:nvPr/>
        </p:nvSpPr>
        <p:spPr>
          <a:xfrm rot="21253093">
            <a:off x="4977087" y="5858549"/>
            <a:ext cx="4331512"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426D-AD43-44AC-8B58-7CEC89135A8D}"/>
              </a:ext>
            </a:extLst>
          </p:cNvPr>
          <p:cNvSpPr>
            <a:spLocks noGrp="1"/>
          </p:cNvSpPr>
          <p:nvPr>
            <p:ph type="title"/>
          </p:nvPr>
        </p:nvSpPr>
        <p:spPr/>
        <p:txBody>
          <a:bodyPr/>
          <a:lstStyle/>
          <a:p>
            <a:r>
              <a:rPr lang="en-US" dirty="0"/>
              <a:t>Senior Picnic Special Price</a:t>
            </a:r>
          </a:p>
        </p:txBody>
      </p:sp>
      <p:sp>
        <p:nvSpPr>
          <p:cNvPr id="3" name="Content Placeholder 2">
            <a:extLst>
              <a:ext uri="{FF2B5EF4-FFF2-40B4-BE49-F238E27FC236}">
                <a16:creationId xmlns:a16="http://schemas.microsoft.com/office/drawing/2014/main" id="{D67BE8F8-FA06-4DCB-A7C0-5E87AAFF52F9}"/>
              </a:ext>
            </a:extLst>
          </p:cNvPr>
          <p:cNvSpPr>
            <a:spLocks noGrp="1"/>
          </p:cNvSpPr>
          <p:nvPr>
            <p:ph idx="1"/>
          </p:nvPr>
        </p:nvSpPr>
        <p:spPr/>
        <p:txBody>
          <a:bodyPr/>
          <a:lstStyle/>
          <a:p>
            <a:r>
              <a:rPr lang="en-US" dirty="0"/>
              <a:t>To earn the $25.00 price for Senior Picnic, by September 30 you must join the:</a:t>
            </a:r>
          </a:p>
          <a:p>
            <a:pPr marL="0" indent="0">
              <a:buNone/>
            </a:pPr>
            <a:endParaRPr lang="en-US" dirty="0"/>
          </a:p>
          <a:p>
            <a:pPr lvl="1"/>
            <a:r>
              <a:rPr lang="en-US" dirty="0"/>
              <a:t>Senior Band</a:t>
            </a:r>
          </a:p>
          <a:p>
            <a:pPr lvl="1"/>
            <a:r>
              <a:rPr lang="en-US" dirty="0"/>
              <a:t>Senior Parent Band</a:t>
            </a:r>
          </a:p>
          <a:p>
            <a:pPr lvl="1"/>
            <a:r>
              <a:rPr lang="en-US" dirty="0"/>
              <a:t>Falcon Instagram</a:t>
            </a:r>
          </a:p>
          <a:p>
            <a:pPr lvl="1"/>
            <a:r>
              <a:rPr lang="en-US" dirty="0"/>
              <a:t>Falcon Athletic Instagram</a:t>
            </a:r>
          </a:p>
          <a:p>
            <a:pPr lvl="1"/>
            <a:r>
              <a:rPr lang="en-US" dirty="0"/>
              <a:t>Cap Band</a:t>
            </a:r>
          </a:p>
          <a:p>
            <a:pPr lvl="1"/>
            <a:r>
              <a:rPr lang="en-US" dirty="0"/>
              <a:t>SCOIR App</a:t>
            </a:r>
          </a:p>
          <a:p>
            <a:pPr lvl="1"/>
            <a:endParaRPr lang="en-US" dirty="0"/>
          </a:p>
          <a:p>
            <a:pPr lvl="1"/>
            <a:r>
              <a:rPr lang="en-US" dirty="0"/>
              <a:t>The only proof accepted will be a screen shot of each band with date showing.</a:t>
            </a:r>
          </a:p>
          <a:p>
            <a:pPr lvl="1"/>
            <a:endParaRPr lang="en-US" dirty="0"/>
          </a:p>
          <a:p>
            <a:pPr marL="342900" lvl="1" indent="0">
              <a:buNone/>
            </a:pPr>
            <a:endParaRPr lang="en-US" dirty="0"/>
          </a:p>
          <a:p>
            <a:pPr lvl="1"/>
            <a:endParaRPr lang="en-US" dirty="0"/>
          </a:p>
          <a:p>
            <a:endParaRPr lang="en-US" dirty="0"/>
          </a:p>
        </p:txBody>
      </p:sp>
      <p:sp>
        <p:nvSpPr>
          <p:cNvPr id="4" name="TextBox 3">
            <a:extLst>
              <a:ext uri="{FF2B5EF4-FFF2-40B4-BE49-F238E27FC236}">
                <a16:creationId xmlns:a16="http://schemas.microsoft.com/office/drawing/2014/main" id="{8FB18451-15F8-4F21-8568-6924D8B7AC47}"/>
              </a:ext>
            </a:extLst>
          </p:cNvPr>
          <p:cNvSpPr txBox="1"/>
          <p:nvPr/>
        </p:nvSpPr>
        <p:spPr>
          <a:xfrm rot="21253093">
            <a:off x="4584347" y="5693614"/>
            <a:ext cx="5506745"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245677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3260-3FF4-4ECB-943B-B83DC99B7A80}"/>
              </a:ext>
            </a:extLst>
          </p:cNvPr>
          <p:cNvSpPr>
            <a:spLocks noGrp="1"/>
          </p:cNvSpPr>
          <p:nvPr>
            <p:ph type="title"/>
          </p:nvPr>
        </p:nvSpPr>
        <p:spPr/>
        <p:txBody>
          <a:bodyPr>
            <a:normAutofit/>
          </a:bodyPr>
          <a:lstStyle/>
          <a:p>
            <a:r>
              <a:rPr lang="en-US" sz="4800">
                <a:latin typeface="Colleged" panose="03000600000000000000" pitchFamily="66" charset="0"/>
              </a:rPr>
              <a:t>Up Next</a:t>
            </a:r>
          </a:p>
        </p:txBody>
      </p:sp>
      <p:sp>
        <p:nvSpPr>
          <p:cNvPr id="3" name="Content Placeholder 2">
            <a:extLst>
              <a:ext uri="{FF2B5EF4-FFF2-40B4-BE49-F238E27FC236}">
                <a16:creationId xmlns:a16="http://schemas.microsoft.com/office/drawing/2014/main" id="{64F0C5EF-B99F-4906-BB18-EF24B21E3472}"/>
              </a:ext>
            </a:extLst>
          </p:cNvPr>
          <p:cNvSpPr>
            <a:spLocks noGrp="1"/>
          </p:cNvSpPr>
          <p:nvPr>
            <p:ph idx="1"/>
          </p:nvPr>
        </p:nvSpPr>
        <p:spPr/>
        <p:txBody>
          <a:bodyPr/>
          <a:lstStyle/>
          <a:p>
            <a:r>
              <a:rPr lang="en-US"/>
              <a:t>Fill out the google survey to get credit for attending this senior parent night.</a:t>
            </a:r>
          </a:p>
          <a:p>
            <a:r>
              <a:rPr lang="en-US"/>
              <a:t>Have your child report to the Activities Office (room 50) to pick up a letter with all of their graduation information.</a:t>
            </a:r>
          </a:p>
          <a:p>
            <a:r>
              <a:rPr lang="en-US"/>
              <a:t>Remember, you can purchase shirts and sweaters from the Senior Class and SGA via OSP.  You can also join PTSA.</a:t>
            </a:r>
          </a:p>
          <a:p>
            <a:r>
              <a:rPr lang="en-US"/>
              <a:t>You can also order yearbooks from the yearbook website.</a:t>
            </a:r>
          </a:p>
        </p:txBody>
      </p:sp>
      <p:sp>
        <p:nvSpPr>
          <p:cNvPr id="4" name="TextBox 3">
            <a:extLst>
              <a:ext uri="{FF2B5EF4-FFF2-40B4-BE49-F238E27FC236}">
                <a16:creationId xmlns:a16="http://schemas.microsoft.com/office/drawing/2014/main" id="{0F550A8D-E014-42D2-B454-CA3FB3C78764}"/>
              </a:ext>
            </a:extLst>
          </p:cNvPr>
          <p:cNvSpPr txBox="1"/>
          <p:nvPr/>
        </p:nvSpPr>
        <p:spPr>
          <a:xfrm rot="21253093">
            <a:off x="4755500" y="5805410"/>
            <a:ext cx="5577739"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65601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28600" y="76200"/>
            <a:ext cx="3633019" cy="1752600"/>
          </a:xfrm>
        </p:spPr>
        <p:txBody>
          <a:bodyPr>
            <a:noAutofit/>
          </a:bodyPr>
          <a:lstStyle/>
          <a:p>
            <a:pPr eaLnBrk="1" hangingPunct="1"/>
            <a:r>
              <a:rPr lang="en-US" sz="3200" dirty="0">
                <a:latin typeface="Colleged" charset="0"/>
                <a:ea typeface="Colleged" charset="0"/>
                <a:cs typeface="Colleged" charset="0"/>
              </a:rPr>
              <a:t>If you need to contact me...</a:t>
            </a:r>
          </a:p>
        </p:txBody>
      </p:sp>
      <p:sp>
        <p:nvSpPr>
          <p:cNvPr id="26626" name="TextBox 4"/>
          <p:cNvSpPr txBox="1">
            <a:spLocks noChangeArrowheads="1"/>
          </p:cNvSpPr>
          <p:nvPr/>
        </p:nvSpPr>
        <p:spPr bwMode="auto">
          <a:xfrm>
            <a:off x="-12958" y="1312199"/>
            <a:ext cx="8013958" cy="4462760"/>
          </a:xfrm>
          <a:prstGeom prst="rect">
            <a:avLst/>
          </a:prstGeom>
          <a:noFill/>
          <a:ln w="9525">
            <a:noFill/>
            <a:miter lim="800000"/>
            <a:headEnd/>
            <a:tailEnd/>
          </a:ln>
        </p:spPr>
        <p:txBody>
          <a:bodyPr wrap="square">
            <a:spAutoFit/>
          </a:bodyPr>
          <a:lstStyle/>
          <a:p>
            <a:endParaRPr lang="en-US" sz="2800" b="1" u="sng">
              <a:latin typeface="Comic Sans MS" pitchFamily="66" charset="0"/>
            </a:endParaRPr>
          </a:p>
          <a:p>
            <a:pPr algn="ctr"/>
            <a:r>
              <a:rPr lang="en-US" sz="2800" b="1">
                <a:latin typeface="Comic Sans MS" pitchFamily="66" charset="0"/>
              </a:rPr>
              <a:t>   </a:t>
            </a:r>
            <a:r>
              <a:rPr lang="en-US" b="1" u="sng">
                <a:latin typeface="+mn-lt"/>
              </a:rPr>
              <a:t>Senior Class Sponsor and Activities Director</a:t>
            </a:r>
            <a:endParaRPr lang="en-US" b="1">
              <a:latin typeface="+mn-lt"/>
            </a:endParaRPr>
          </a:p>
          <a:p>
            <a:pPr algn="ctr"/>
            <a:r>
              <a:rPr lang="en-US" b="1">
                <a:latin typeface="+mn-lt"/>
              </a:rPr>
              <a:t>    </a:t>
            </a:r>
          </a:p>
          <a:p>
            <a:pPr algn="ctr"/>
            <a:r>
              <a:rPr lang="en-US">
                <a:latin typeface="+mn-lt"/>
              </a:rPr>
              <a:t>Tanya Rae</a:t>
            </a:r>
          </a:p>
          <a:p>
            <a:pPr algn="ctr"/>
            <a:r>
              <a:rPr lang="en-US">
                <a:solidFill>
                  <a:srgbClr val="FF0000"/>
                </a:solidFill>
                <a:latin typeface="+mn-lt"/>
              </a:rPr>
              <a:t>stingrae@dadeschools.net</a:t>
            </a:r>
          </a:p>
          <a:p>
            <a:pPr algn="ctr"/>
            <a:r>
              <a:rPr lang="en-US" b="1">
                <a:latin typeface="+mn-lt"/>
              </a:rPr>
              <a:t> </a:t>
            </a:r>
          </a:p>
          <a:p>
            <a:pPr algn="ctr"/>
            <a:r>
              <a:rPr lang="en-US">
                <a:latin typeface="+mn-lt"/>
              </a:rPr>
              <a:t>305-408-2700 ext. 2024</a:t>
            </a:r>
          </a:p>
          <a:p>
            <a:endParaRPr lang="en-US">
              <a:latin typeface="Comic Sans MS" pitchFamily="66" charset="0"/>
            </a:endParaRPr>
          </a:p>
          <a:p>
            <a:endParaRPr lang="en-US"/>
          </a:p>
        </p:txBody>
      </p:sp>
      <p:sp>
        <p:nvSpPr>
          <p:cNvPr id="4" name="Rectangle 2"/>
          <p:cNvSpPr txBox="1">
            <a:spLocks noChangeArrowheads="1"/>
          </p:cNvSpPr>
          <p:nvPr/>
        </p:nvSpPr>
        <p:spPr bwMode="auto">
          <a:xfrm>
            <a:off x="3994021" y="-85729"/>
            <a:ext cx="4572000" cy="1524000"/>
          </a:xfrm>
          <a:prstGeom prst="rect">
            <a:avLst/>
          </a:prstGeom>
          <a:noFill/>
          <a:ln w="9525">
            <a:noFill/>
            <a:miter lim="800000"/>
            <a:headEnd/>
            <a:tailEnd/>
          </a:ln>
        </p:spPr>
        <p:txBody>
          <a:bodyPr lIns="45720" rIns="45720" anchor="ctr"/>
          <a:lstStyle/>
          <a:p>
            <a:pPr>
              <a:defRPr/>
            </a:pPr>
            <a:r>
              <a:rPr lang="en-US" sz="2000">
                <a:latin typeface="Colleged" charset="0"/>
                <a:ea typeface="Colleged" charset="0"/>
                <a:cs typeface="Colleged" charset="0"/>
              </a:rPr>
              <a:t>Si usted </a:t>
            </a:r>
            <a:r>
              <a:rPr lang="en-US" sz="2000" err="1">
                <a:latin typeface="Colleged" charset="0"/>
                <a:ea typeface="Colleged" charset="0"/>
                <a:cs typeface="Colleged" charset="0"/>
              </a:rPr>
              <a:t>necesita</a:t>
            </a:r>
            <a:r>
              <a:rPr lang="en-US" sz="2000">
                <a:latin typeface="Colleged" charset="0"/>
                <a:ea typeface="Colleged" charset="0"/>
                <a:cs typeface="Colleged" charset="0"/>
              </a:rPr>
              <a:t> </a:t>
            </a:r>
            <a:r>
              <a:rPr lang="en-US" sz="2000" err="1">
                <a:latin typeface="Colleged" charset="0"/>
                <a:ea typeface="Colleged" charset="0"/>
                <a:cs typeface="Colleged" charset="0"/>
              </a:rPr>
              <a:t>contactarno</a:t>
            </a:r>
            <a:r>
              <a:rPr lang="en-US" sz="2000">
                <a:latin typeface="Colleged" charset="0"/>
                <a:ea typeface="Colleged" charset="0"/>
                <a:cs typeface="Colleged" charset="0"/>
              </a:rPr>
              <a:t> ...</a:t>
            </a:r>
          </a:p>
        </p:txBody>
      </p:sp>
      <p:sp>
        <p:nvSpPr>
          <p:cNvPr id="5" name="TextBox 4">
            <a:extLst>
              <a:ext uri="{FF2B5EF4-FFF2-40B4-BE49-F238E27FC236}">
                <a16:creationId xmlns:a16="http://schemas.microsoft.com/office/drawing/2014/main" id="{7B10B7C2-2A53-432F-B4DA-0D4856A22E52}"/>
              </a:ext>
            </a:extLst>
          </p:cNvPr>
          <p:cNvSpPr txBox="1"/>
          <p:nvPr/>
        </p:nvSpPr>
        <p:spPr>
          <a:xfrm rot="21253093">
            <a:off x="4817106" y="5765512"/>
            <a:ext cx="5236969"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DA77-840A-4E37-81F2-093831EED497}"/>
              </a:ext>
            </a:extLst>
          </p:cNvPr>
          <p:cNvSpPr>
            <a:spLocks noGrp="1"/>
          </p:cNvSpPr>
          <p:nvPr>
            <p:ph type="title"/>
          </p:nvPr>
        </p:nvSpPr>
        <p:spPr/>
        <p:txBody>
          <a:bodyPr>
            <a:normAutofit/>
          </a:bodyPr>
          <a:lstStyle/>
          <a:p>
            <a:r>
              <a:rPr lang="en-US" sz="4800" b="1" dirty="0"/>
              <a:t>Attendance Link</a:t>
            </a:r>
          </a:p>
        </p:txBody>
      </p:sp>
      <p:sp>
        <p:nvSpPr>
          <p:cNvPr id="4" name="TextBox 3">
            <a:extLst>
              <a:ext uri="{FF2B5EF4-FFF2-40B4-BE49-F238E27FC236}">
                <a16:creationId xmlns:a16="http://schemas.microsoft.com/office/drawing/2014/main" id="{D334AEAD-A0E0-4EFA-A172-293D385D9D2E}"/>
              </a:ext>
            </a:extLst>
          </p:cNvPr>
          <p:cNvSpPr txBox="1"/>
          <p:nvPr/>
        </p:nvSpPr>
        <p:spPr>
          <a:xfrm rot="21253093">
            <a:off x="4584131" y="5819377"/>
            <a:ext cx="559193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
        <p:nvSpPr>
          <p:cNvPr id="3" name="Title 1">
            <a:extLst>
              <a:ext uri="{FF2B5EF4-FFF2-40B4-BE49-F238E27FC236}">
                <a16:creationId xmlns:a16="http://schemas.microsoft.com/office/drawing/2014/main" id="{C4F54407-20E0-234D-AD3C-96911D13C06A}"/>
              </a:ext>
            </a:extLst>
          </p:cNvPr>
          <p:cNvSpPr>
            <a:spLocks noGrp="1"/>
          </p:cNvSpPr>
          <p:nvPr>
            <p:ph type="title"/>
          </p:nvPr>
        </p:nvSpPr>
        <p:spPr>
          <a:xfrm>
            <a:off x="4013709" y="2133600"/>
            <a:ext cx="4812239" cy="2584173"/>
          </a:xfrm>
        </p:spPr>
        <p:txBody>
          <a:bodyPr>
            <a:normAutofit fontScale="90000"/>
          </a:bodyPr>
          <a:lstStyle/>
          <a:p>
            <a:pPr algn="ctr"/>
            <a:r>
              <a:rPr lang="en-US" b="1" dirty="0"/>
              <a:t>Use this link or the QR Code:</a:t>
            </a:r>
            <a:br>
              <a:rPr lang="en-US" b="1" dirty="0"/>
            </a:br>
            <a:r>
              <a:rPr lang="en-US" sz="1800" u="sng" dirty="0">
                <a:solidFill>
                  <a:srgbClr val="0000FF"/>
                </a:solidFill>
                <a:effectLst/>
                <a:latin typeface="Calibri" panose="020F0502020204030204" pitchFamily="34" charset="0"/>
                <a:ea typeface="Times New Roman" panose="02020603050405020304" pitchFamily="18" charset="0"/>
                <a:hlinkClick r:id="rId2"/>
              </a:rPr>
              <a:t>https://docs.google.com/forms/d/e/1FAIpQLSfzF50PvU9WsttkCns9_mykol1GyY6XBnXHwUcnuXbvSK9N9g/viewform</a:t>
            </a:r>
            <a:br>
              <a:rPr lang="en-US" sz="1800" dirty="0">
                <a:effectLst/>
                <a:latin typeface="Calibri" panose="020F0502020204030204" pitchFamily="34" charset="0"/>
                <a:ea typeface="Calibri" panose="020F0502020204030204" pitchFamily="34" charset="0"/>
              </a:rPr>
            </a:br>
            <a:br>
              <a:rPr lang="en-US" b="1" dirty="0"/>
            </a:br>
            <a:r>
              <a:rPr lang="en-US" b="1" dirty="0"/>
              <a:t>THANK YOU SO MUCH FOR </a:t>
            </a:r>
            <a:br>
              <a:rPr lang="en-US" b="1" dirty="0"/>
            </a:br>
            <a:r>
              <a:rPr lang="en-US" b="1" dirty="0"/>
              <a:t>           ATTENDING!</a:t>
            </a:r>
          </a:p>
        </p:txBody>
      </p:sp>
      <p:pic>
        <p:nvPicPr>
          <p:cNvPr id="9" name="Content Placeholder 8" descr="Qr code&#10;&#10;Description automatically generated">
            <a:extLst>
              <a:ext uri="{FF2B5EF4-FFF2-40B4-BE49-F238E27FC236}">
                <a16:creationId xmlns:a16="http://schemas.microsoft.com/office/drawing/2014/main" id="{86BB035C-E8F8-49E8-BDF0-6D39B2473C7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8052" y="1523999"/>
            <a:ext cx="3433763" cy="3433763"/>
          </a:xfrm>
        </p:spPr>
      </p:pic>
    </p:spTree>
    <p:extLst>
      <p:ext uri="{BB962C8B-B14F-4D97-AF65-F5344CB8AC3E}">
        <p14:creationId xmlns:p14="http://schemas.microsoft.com/office/powerpoint/2010/main" val="3455321690"/>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1D26-F5B2-4340-97A3-4EB5E4F632AC}"/>
              </a:ext>
            </a:extLst>
          </p:cNvPr>
          <p:cNvSpPr>
            <a:spLocks noGrp="1"/>
          </p:cNvSpPr>
          <p:nvPr>
            <p:ph type="title"/>
          </p:nvPr>
        </p:nvSpPr>
        <p:spPr>
          <a:xfrm>
            <a:off x="1438749" y="2527576"/>
            <a:ext cx="5724772" cy="1325563"/>
          </a:xfrm>
        </p:spPr>
        <p:txBody>
          <a:bodyPr>
            <a:normAutofit/>
          </a:bodyPr>
          <a:lstStyle/>
          <a:p>
            <a:pPr algn="ctr"/>
            <a:r>
              <a:rPr lang="en-US" sz="8800" dirty="0">
                <a:latin typeface="Gill Sans Ultra Bold" panose="020B0A02020104020203" pitchFamily="34" charset="0"/>
              </a:rPr>
              <a:t>Q &amp; A</a:t>
            </a:r>
          </a:p>
        </p:txBody>
      </p:sp>
      <p:sp>
        <p:nvSpPr>
          <p:cNvPr id="4" name="TextBox 3">
            <a:extLst>
              <a:ext uri="{FF2B5EF4-FFF2-40B4-BE49-F238E27FC236}">
                <a16:creationId xmlns:a16="http://schemas.microsoft.com/office/drawing/2014/main" id="{4061B669-16A6-417D-9CFE-D085F3D93EF7}"/>
              </a:ext>
            </a:extLst>
          </p:cNvPr>
          <p:cNvSpPr txBox="1"/>
          <p:nvPr/>
        </p:nvSpPr>
        <p:spPr>
          <a:xfrm rot="21253093">
            <a:off x="4701579" y="5859133"/>
            <a:ext cx="559193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41596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arrow&#10;&#10;Description automatically generated">
            <a:extLst>
              <a:ext uri="{FF2B5EF4-FFF2-40B4-BE49-F238E27FC236}">
                <a16:creationId xmlns:a16="http://schemas.microsoft.com/office/drawing/2014/main" id="{F0258C53-1341-42FA-A5B3-5D9843EF1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91000"/>
            <a:ext cx="1609725" cy="1200150"/>
          </a:xfrm>
          <a:prstGeom prst="rect">
            <a:avLst/>
          </a:prstGeom>
        </p:spPr>
      </p:pic>
      <p:sp>
        <p:nvSpPr>
          <p:cNvPr id="3" name="TextBox 2">
            <a:extLst>
              <a:ext uri="{FF2B5EF4-FFF2-40B4-BE49-F238E27FC236}">
                <a16:creationId xmlns:a16="http://schemas.microsoft.com/office/drawing/2014/main" id="{3CC666EA-7797-4DA0-AEA1-71737EBD5BDD}"/>
              </a:ext>
            </a:extLst>
          </p:cNvPr>
          <p:cNvSpPr txBox="1"/>
          <p:nvPr/>
        </p:nvSpPr>
        <p:spPr>
          <a:xfrm rot="21253093">
            <a:off x="4705184" y="5930537"/>
            <a:ext cx="4174343"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extLst>
      <p:ext uri="{BB962C8B-B14F-4D97-AF65-F5344CB8AC3E}">
        <p14:creationId xmlns:p14="http://schemas.microsoft.com/office/powerpoint/2010/main" val="45405519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title"/>
          </p:nvPr>
        </p:nvSpPr>
        <p:spPr>
          <a:xfrm>
            <a:off x="1" y="186397"/>
            <a:ext cx="4231558" cy="728003"/>
          </a:xfrm>
        </p:spPr>
        <p:txBody>
          <a:bodyPr>
            <a:noAutofit/>
          </a:bodyPr>
          <a:lstStyle/>
          <a:p>
            <a:pPr algn="ctr" eaLnBrk="1" hangingPunct="1"/>
            <a:r>
              <a:rPr lang="en-US" sz="3600">
                <a:latin typeface="Colleged" charset="0"/>
                <a:ea typeface="Colleged" charset="0"/>
                <a:cs typeface="Colleged" charset="0"/>
              </a:rPr>
              <a:t>Attendance</a:t>
            </a:r>
          </a:p>
        </p:txBody>
      </p:sp>
      <p:sp>
        <p:nvSpPr>
          <p:cNvPr id="16386" name="Rectangle 4"/>
          <p:cNvSpPr>
            <a:spLocks noGrp="1" noChangeArrowheads="1"/>
          </p:cNvSpPr>
          <p:nvPr>
            <p:ph idx="1"/>
          </p:nvPr>
        </p:nvSpPr>
        <p:spPr>
          <a:xfrm>
            <a:off x="111842" y="1083456"/>
            <a:ext cx="4119716" cy="5545944"/>
          </a:xfrm>
        </p:spPr>
        <p:txBody>
          <a:bodyPr>
            <a:noAutofit/>
          </a:bodyPr>
          <a:lstStyle/>
          <a:p>
            <a:pPr eaLnBrk="1" hangingPunct="1">
              <a:lnSpc>
                <a:spcPct val="80000"/>
              </a:lnSpc>
            </a:pPr>
            <a:r>
              <a:rPr lang="en-US" sz="2400"/>
              <a:t>The student may not have more than 5 </a:t>
            </a:r>
            <a:r>
              <a:rPr lang="en-US" sz="2400" u="sng"/>
              <a:t>unexcused</a:t>
            </a:r>
            <a:r>
              <a:rPr lang="en-US" sz="2400"/>
              <a:t> absences in any semester class or 10 </a:t>
            </a:r>
            <a:r>
              <a:rPr lang="en-US" sz="2400" u="sng"/>
              <a:t>unexcused</a:t>
            </a:r>
            <a:r>
              <a:rPr lang="en-US" sz="2400"/>
              <a:t> absences in any annual class.</a:t>
            </a:r>
          </a:p>
          <a:p>
            <a:pPr eaLnBrk="1" hangingPunct="1">
              <a:lnSpc>
                <a:spcPct val="80000"/>
              </a:lnSpc>
            </a:pPr>
            <a:r>
              <a:rPr lang="en-US" sz="2400"/>
              <a:t>The student must not have more than 20 tardies to school.</a:t>
            </a:r>
          </a:p>
          <a:p>
            <a:pPr eaLnBrk="1" hangingPunct="1">
              <a:lnSpc>
                <a:spcPct val="80000"/>
              </a:lnSpc>
            </a:pPr>
            <a:r>
              <a:rPr lang="en-US" sz="2400"/>
              <a:t> If you have an unexcused absence on the day of a senior event, you will not be able to attend the following senior event.  No exceptions!</a:t>
            </a:r>
          </a:p>
        </p:txBody>
      </p:sp>
      <p:sp>
        <p:nvSpPr>
          <p:cNvPr id="16387" name="Rectangle 3"/>
          <p:cNvSpPr>
            <a:spLocks noChangeArrowheads="1"/>
          </p:cNvSpPr>
          <p:nvPr/>
        </p:nvSpPr>
        <p:spPr bwMode="auto">
          <a:xfrm>
            <a:off x="4455242" y="186397"/>
            <a:ext cx="2931240" cy="523220"/>
          </a:xfrm>
          <a:prstGeom prst="rect">
            <a:avLst/>
          </a:prstGeom>
          <a:noFill/>
          <a:ln w="9525">
            <a:noFill/>
            <a:miter lim="800000"/>
            <a:headEnd/>
            <a:tailEnd/>
          </a:ln>
        </p:spPr>
        <p:txBody>
          <a:bodyPr wrap="square">
            <a:spAutoFit/>
          </a:bodyPr>
          <a:lstStyle/>
          <a:p>
            <a:pPr algn="ctr"/>
            <a:r>
              <a:rPr lang="en-US" sz="2800">
                <a:latin typeface="Colleged" charset="0"/>
                <a:ea typeface="Colleged" charset="0"/>
                <a:cs typeface="Colleged" charset="0"/>
              </a:rPr>
              <a:t>Asistencia</a:t>
            </a:r>
          </a:p>
        </p:txBody>
      </p:sp>
      <p:sp>
        <p:nvSpPr>
          <p:cNvPr id="16388" name="Rectangle 4"/>
          <p:cNvSpPr>
            <a:spLocks noChangeArrowheads="1"/>
          </p:cNvSpPr>
          <p:nvPr/>
        </p:nvSpPr>
        <p:spPr bwMode="auto">
          <a:xfrm>
            <a:off x="4711101" y="1690062"/>
            <a:ext cx="4216810" cy="3477875"/>
          </a:xfrm>
          <a:prstGeom prst="rect">
            <a:avLst/>
          </a:prstGeom>
          <a:noFill/>
          <a:ln w="9525">
            <a:noFill/>
            <a:miter lim="800000"/>
            <a:headEnd/>
            <a:tailEnd/>
          </a:ln>
        </p:spPr>
        <p:txBody>
          <a:bodyPr wrap="square">
            <a:spAutoFit/>
          </a:bodyPr>
          <a:lstStyle/>
          <a:p>
            <a:pPr marL="342900" indent="-342900">
              <a:buFont typeface="Courier New" pitchFamily="49" charset="0"/>
              <a:buChar char="o"/>
            </a:pPr>
            <a:r>
              <a:rPr lang="es-ES_tradnl" sz="2000">
                <a:latin typeface="+mn-lt"/>
              </a:rPr>
              <a:t>El estudiante no puede tener mas de 5 ausencias </a:t>
            </a:r>
            <a:r>
              <a:rPr lang="es-ES_tradnl" sz="2000" u="sng">
                <a:latin typeface="+mn-lt"/>
              </a:rPr>
              <a:t>sin excusa </a:t>
            </a:r>
            <a:r>
              <a:rPr lang="es-ES_tradnl" sz="2000">
                <a:latin typeface="+mn-lt"/>
              </a:rPr>
              <a:t>en ninguna clase semestral o 10 ausencias </a:t>
            </a:r>
            <a:r>
              <a:rPr lang="es-ES_tradnl" sz="2000" u="sng">
                <a:latin typeface="+mn-lt"/>
              </a:rPr>
              <a:t>sin excusa </a:t>
            </a:r>
            <a:r>
              <a:rPr lang="es-ES_tradnl" sz="2000">
                <a:latin typeface="+mn-lt"/>
              </a:rPr>
              <a:t>en una clase anual.</a:t>
            </a:r>
          </a:p>
          <a:p>
            <a:pPr marL="342900" indent="-342900">
              <a:buFont typeface="Courier New" pitchFamily="49" charset="0"/>
              <a:buChar char="o"/>
            </a:pPr>
            <a:r>
              <a:rPr lang="es-ES_tradnl" sz="2000">
                <a:latin typeface="+mn-lt"/>
              </a:rPr>
              <a:t>El estudiante no puede tener mas de 20 días tarde a la escuela.</a:t>
            </a:r>
          </a:p>
          <a:p>
            <a:pPr marL="342900" indent="-342900">
              <a:buFont typeface="Courier New" pitchFamily="49" charset="0"/>
              <a:buChar char="o"/>
            </a:pPr>
            <a:r>
              <a:rPr lang="es-ES_tradnl" sz="2000">
                <a:latin typeface="+mn-lt"/>
              </a:rPr>
              <a:t>Si el estuduante tiene una ausencia sin excusa el día de una actividad de Senior, no podrán asistir el siguiente! </a:t>
            </a:r>
          </a:p>
        </p:txBody>
      </p:sp>
      <p:cxnSp>
        <p:nvCxnSpPr>
          <p:cNvPr id="6" name="Straight Connector 5"/>
          <p:cNvCxnSpPr/>
          <p:nvPr/>
        </p:nvCxnSpPr>
        <p:spPr>
          <a:xfrm rot="5400000">
            <a:off x="1524000" y="-5314950"/>
            <a:ext cx="5638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rot="5400000">
            <a:off x="1524000" y="-3778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4FBA8C51-C58D-4C07-AE19-B1F3E843C265}"/>
              </a:ext>
            </a:extLst>
          </p:cNvPr>
          <p:cNvSpPr txBox="1"/>
          <p:nvPr/>
        </p:nvSpPr>
        <p:spPr>
          <a:xfrm rot="21253093">
            <a:off x="4681389" y="5936607"/>
            <a:ext cx="4230929"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
          <p:cNvSpPr>
            <a:spLocks noGrp="1" noChangeArrowheads="1"/>
          </p:cNvSpPr>
          <p:nvPr>
            <p:ph type="title"/>
          </p:nvPr>
        </p:nvSpPr>
        <p:spPr>
          <a:xfrm>
            <a:off x="152400" y="270429"/>
            <a:ext cx="4114800" cy="872613"/>
          </a:xfrm>
        </p:spPr>
        <p:txBody>
          <a:bodyPr>
            <a:noAutofit/>
          </a:bodyPr>
          <a:lstStyle/>
          <a:p>
            <a:pPr algn="ctr" eaLnBrk="1" hangingPunct="1"/>
            <a:r>
              <a:rPr lang="en-US" sz="4800">
                <a:latin typeface="Colleged" charset="0"/>
                <a:ea typeface="Colleged" charset="0"/>
                <a:cs typeface="Colleged" charset="0"/>
              </a:rPr>
              <a:t>Finances</a:t>
            </a:r>
          </a:p>
        </p:txBody>
      </p:sp>
      <p:sp>
        <p:nvSpPr>
          <p:cNvPr id="17410" name="Rectangle 4"/>
          <p:cNvSpPr>
            <a:spLocks noGrp="1" noChangeArrowheads="1"/>
          </p:cNvSpPr>
          <p:nvPr>
            <p:ph idx="1"/>
          </p:nvPr>
        </p:nvSpPr>
        <p:spPr>
          <a:xfrm>
            <a:off x="228600" y="1371600"/>
            <a:ext cx="3962400" cy="5048382"/>
          </a:xfrm>
        </p:spPr>
        <p:txBody>
          <a:bodyPr>
            <a:noAutofit/>
          </a:bodyPr>
          <a:lstStyle/>
          <a:p>
            <a:pPr>
              <a:lnSpc>
                <a:spcPct val="80000"/>
              </a:lnSpc>
            </a:pPr>
            <a:r>
              <a:rPr lang="en-US" sz="2800"/>
              <a:t>All school debts must be paid before buying an event ticket.</a:t>
            </a:r>
          </a:p>
          <a:p>
            <a:pPr eaLnBrk="1" hangingPunct="1">
              <a:lnSpc>
                <a:spcPct val="80000"/>
              </a:lnSpc>
              <a:buFontTx/>
              <a:buNone/>
            </a:pPr>
            <a:r>
              <a:rPr lang="en-US" sz="2800"/>
              <a:t> </a:t>
            </a:r>
          </a:p>
          <a:p>
            <a:pPr>
              <a:lnSpc>
                <a:spcPct val="80000"/>
              </a:lnSpc>
            </a:pPr>
            <a:r>
              <a:rPr lang="en-US" sz="2800"/>
              <a:t>This includes library fees, class fees, lost textbooks, and laptops.</a:t>
            </a:r>
          </a:p>
        </p:txBody>
      </p:sp>
      <p:sp>
        <p:nvSpPr>
          <p:cNvPr id="17411" name="Rectangle 3"/>
          <p:cNvSpPr>
            <a:spLocks noChangeArrowheads="1"/>
          </p:cNvSpPr>
          <p:nvPr/>
        </p:nvSpPr>
        <p:spPr bwMode="auto">
          <a:xfrm>
            <a:off x="4454810" y="414347"/>
            <a:ext cx="4190995" cy="584775"/>
          </a:xfrm>
          <a:prstGeom prst="rect">
            <a:avLst/>
          </a:prstGeom>
          <a:noFill/>
          <a:ln w="9525">
            <a:noFill/>
            <a:miter lim="800000"/>
            <a:headEnd/>
            <a:tailEnd/>
          </a:ln>
        </p:spPr>
        <p:txBody>
          <a:bodyPr wrap="square">
            <a:spAutoFit/>
          </a:bodyPr>
          <a:lstStyle/>
          <a:p>
            <a:r>
              <a:rPr lang="en-US" err="1">
                <a:latin typeface="Colleged" charset="0"/>
                <a:ea typeface="Colleged" charset="0"/>
                <a:cs typeface="Colleged" charset="0"/>
              </a:rPr>
              <a:t>Finanzas</a:t>
            </a:r>
            <a:endParaRPr lang="en-US">
              <a:latin typeface="Colleged" charset="0"/>
              <a:ea typeface="Colleged" charset="0"/>
              <a:cs typeface="Colleged" charset="0"/>
            </a:endParaRPr>
          </a:p>
        </p:txBody>
      </p:sp>
      <p:sp>
        <p:nvSpPr>
          <p:cNvPr id="17412" name="Rectangle 6"/>
          <p:cNvSpPr>
            <a:spLocks noChangeArrowheads="1"/>
          </p:cNvSpPr>
          <p:nvPr/>
        </p:nvSpPr>
        <p:spPr bwMode="auto">
          <a:xfrm>
            <a:off x="4419601" y="1720992"/>
            <a:ext cx="4176252" cy="2677656"/>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400">
                <a:latin typeface="+mn-lt"/>
              </a:rPr>
              <a:t>Todas las </a:t>
            </a:r>
            <a:r>
              <a:rPr lang="en-US" sz="2400" err="1">
                <a:latin typeface="+mn-lt"/>
              </a:rPr>
              <a:t>deudas</a:t>
            </a:r>
            <a:r>
              <a:rPr lang="en-US" sz="2400">
                <a:latin typeface="+mn-lt"/>
              </a:rPr>
              <a:t> </a:t>
            </a:r>
            <a:r>
              <a:rPr lang="en-US" sz="2400" err="1">
                <a:latin typeface="+mn-lt"/>
              </a:rPr>
              <a:t>tienen</a:t>
            </a:r>
            <a:r>
              <a:rPr lang="en-US" sz="2400">
                <a:latin typeface="+mn-lt"/>
              </a:rPr>
              <a:t> que </a:t>
            </a:r>
            <a:r>
              <a:rPr lang="en-US" sz="2400" err="1">
                <a:latin typeface="+mn-lt"/>
              </a:rPr>
              <a:t>estar</a:t>
            </a:r>
            <a:r>
              <a:rPr lang="en-US" sz="2400">
                <a:latin typeface="+mn-lt"/>
              </a:rPr>
              <a:t> </a:t>
            </a:r>
            <a:r>
              <a:rPr lang="en-US" sz="2400" err="1">
                <a:latin typeface="+mn-lt"/>
              </a:rPr>
              <a:t>pagadas</a:t>
            </a:r>
            <a:r>
              <a:rPr lang="en-US" sz="2400">
                <a:latin typeface="+mn-lt"/>
              </a:rPr>
              <a:t> antes que </a:t>
            </a:r>
            <a:r>
              <a:rPr lang="en-US" sz="2400" err="1">
                <a:latin typeface="+mn-lt"/>
              </a:rPr>
              <a:t>compras</a:t>
            </a:r>
            <a:r>
              <a:rPr lang="en-US" sz="2400">
                <a:latin typeface="+mn-lt"/>
              </a:rPr>
              <a:t> un ticket.</a:t>
            </a:r>
          </a:p>
          <a:p>
            <a:endParaRPr lang="en-US" sz="2400">
              <a:latin typeface="+mn-lt"/>
            </a:endParaRPr>
          </a:p>
          <a:p>
            <a:pPr marL="457200" indent="-457200">
              <a:buFont typeface="Arial" charset="0"/>
              <a:buChar char="•"/>
            </a:pPr>
            <a:r>
              <a:rPr lang="en-US" sz="2400" err="1">
                <a:latin typeface="+mn-lt"/>
              </a:rPr>
              <a:t>Esto</a:t>
            </a:r>
            <a:r>
              <a:rPr lang="en-US" sz="2400">
                <a:latin typeface="+mn-lt"/>
              </a:rPr>
              <a:t> </a:t>
            </a:r>
            <a:r>
              <a:rPr lang="en-US" sz="2400" err="1">
                <a:latin typeface="+mn-lt"/>
              </a:rPr>
              <a:t>incluye</a:t>
            </a:r>
            <a:r>
              <a:rPr lang="en-US" sz="2400">
                <a:latin typeface="+mn-lt"/>
              </a:rPr>
              <a:t> </a:t>
            </a:r>
            <a:r>
              <a:rPr lang="en-US" sz="2400" err="1">
                <a:latin typeface="+mn-lt"/>
              </a:rPr>
              <a:t>las</a:t>
            </a:r>
            <a:r>
              <a:rPr lang="en-US" sz="2400">
                <a:latin typeface="+mn-lt"/>
              </a:rPr>
              <a:t> </a:t>
            </a:r>
            <a:r>
              <a:rPr lang="en-US" sz="2400" err="1">
                <a:latin typeface="+mn-lt"/>
              </a:rPr>
              <a:t>deudas</a:t>
            </a:r>
            <a:r>
              <a:rPr lang="en-US" sz="2400">
                <a:latin typeface="+mn-lt"/>
              </a:rPr>
              <a:t> a la </a:t>
            </a:r>
            <a:r>
              <a:rPr lang="en-US" sz="2400" err="1">
                <a:latin typeface="+mn-lt"/>
              </a:rPr>
              <a:t>biblioteca</a:t>
            </a:r>
            <a:r>
              <a:rPr lang="en-US" sz="2400">
                <a:latin typeface="+mn-lt"/>
              </a:rPr>
              <a:t>, </a:t>
            </a:r>
            <a:r>
              <a:rPr lang="en-US" sz="2400" err="1">
                <a:latin typeface="+mn-lt"/>
              </a:rPr>
              <a:t>deudas</a:t>
            </a:r>
            <a:r>
              <a:rPr lang="en-US" sz="2400">
                <a:latin typeface="+mn-lt"/>
              </a:rPr>
              <a:t> de </a:t>
            </a:r>
            <a:r>
              <a:rPr lang="en-US" sz="2400" err="1">
                <a:latin typeface="+mn-lt"/>
              </a:rPr>
              <a:t>las</a:t>
            </a:r>
            <a:r>
              <a:rPr lang="en-US" sz="2400">
                <a:latin typeface="+mn-lt"/>
              </a:rPr>
              <a:t> </a:t>
            </a:r>
            <a:r>
              <a:rPr lang="en-US" sz="2400" err="1">
                <a:latin typeface="+mn-lt"/>
              </a:rPr>
              <a:t>clases</a:t>
            </a:r>
            <a:r>
              <a:rPr lang="en-US" sz="2400">
                <a:latin typeface="+mn-lt"/>
              </a:rPr>
              <a:t>, y </a:t>
            </a:r>
            <a:r>
              <a:rPr lang="en-US" sz="2400" err="1">
                <a:latin typeface="+mn-lt"/>
              </a:rPr>
              <a:t>libros</a:t>
            </a:r>
            <a:r>
              <a:rPr lang="en-US" sz="2400">
                <a:latin typeface="+mn-lt"/>
              </a:rPr>
              <a:t> </a:t>
            </a:r>
            <a:r>
              <a:rPr lang="en-US" sz="2400" err="1">
                <a:latin typeface="+mn-lt"/>
              </a:rPr>
              <a:t>perdidos</a:t>
            </a:r>
            <a:r>
              <a:rPr lang="en-US" sz="2400">
                <a:latin typeface="+mn-lt"/>
              </a:rPr>
              <a:t>.</a:t>
            </a:r>
          </a:p>
        </p:txBody>
      </p:sp>
      <p:cxnSp>
        <p:nvCxnSpPr>
          <p:cNvPr id="8" name="Straight Connector 7"/>
          <p:cNvCxnSpPr/>
          <p:nvPr/>
        </p:nvCxnSpPr>
        <p:spPr>
          <a:xfrm rot="5400000">
            <a:off x="1524000" y="-5314950"/>
            <a:ext cx="5638800"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rot="5400000">
            <a:off x="1524000" y="-3778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1143000" y="4250481"/>
            <a:ext cx="5181600" cy="1431161"/>
          </a:xfrm>
          <a:prstGeom prst="rect">
            <a:avLst/>
          </a:prstGeom>
          <a:noFill/>
        </p:spPr>
        <p:txBody>
          <a:bodyPr wrap="square" rtlCol="0">
            <a:spAutoFit/>
          </a:bodyPr>
          <a:lstStyle/>
          <a:p>
            <a:pPr>
              <a:lnSpc>
                <a:spcPct val="90000"/>
              </a:lnSpc>
              <a:spcBef>
                <a:spcPts val="600"/>
              </a:spcBef>
              <a:buFont typeface="Wingdings" pitchFamily="2" charset="2"/>
              <a:buChar char="§"/>
              <a:defRPr/>
            </a:pPr>
            <a:r>
              <a:rPr lang="en-US" altLang="en-US" sz="2000">
                <a:solidFill>
                  <a:schemeClr val="tx1">
                    <a:lumMod val="95000"/>
                    <a:lumOff val="5000"/>
                  </a:schemeClr>
                </a:solidFill>
              </a:rPr>
              <a:t>STOP Financial System</a:t>
            </a:r>
          </a:p>
          <a:p>
            <a:pPr marL="0" lvl="1" indent="452438">
              <a:lnSpc>
                <a:spcPct val="90000"/>
              </a:lnSpc>
              <a:spcBef>
                <a:spcPts val="600"/>
              </a:spcBef>
              <a:buFontTx/>
              <a:buNone/>
              <a:defRPr/>
            </a:pPr>
            <a:r>
              <a:rPr lang="en-US" altLang="en-US" sz="2000">
                <a:solidFill>
                  <a:schemeClr val="tx1">
                    <a:lumMod val="95000"/>
                    <a:lumOff val="5000"/>
                  </a:schemeClr>
                </a:solidFill>
              </a:rPr>
              <a:t>http//</a:t>
            </a:r>
            <a:r>
              <a:rPr lang="en-US" altLang="en-US" sz="2000" err="1">
                <a:solidFill>
                  <a:schemeClr val="tx1">
                    <a:lumMod val="95000"/>
                    <a:lumOff val="5000"/>
                  </a:schemeClr>
                </a:solidFill>
              </a:rPr>
              <a:t>fl-dade.stopforschools.com</a:t>
            </a:r>
            <a:endParaRPr lang="en-US" altLang="en-US" sz="2000">
              <a:solidFill>
                <a:schemeClr val="tx1">
                  <a:lumMod val="95000"/>
                  <a:lumOff val="5000"/>
                </a:schemeClr>
              </a:solidFill>
            </a:endParaRPr>
          </a:p>
          <a:p>
            <a:pPr marL="0" lvl="1" indent="452438">
              <a:lnSpc>
                <a:spcPct val="90000"/>
              </a:lnSpc>
              <a:spcBef>
                <a:spcPts val="600"/>
              </a:spcBef>
              <a:buFontTx/>
              <a:buNone/>
              <a:defRPr/>
            </a:pPr>
            <a:r>
              <a:rPr lang="en-US" altLang="en-US" sz="2000">
                <a:solidFill>
                  <a:schemeClr val="tx1">
                    <a:lumMod val="95000"/>
                    <a:lumOff val="5000"/>
                  </a:schemeClr>
                </a:solidFill>
              </a:rPr>
              <a:t>username: student id number</a:t>
            </a:r>
          </a:p>
          <a:p>
            <a:pPr marL="0" lvl="1" indent="452438">
              <a:lnSpc>
                <a:spcPct val="90000"/>
              </a:lnSpc>
              <a:spcBef>
                <a:spcPts val="600"/>
              </a:spcBef>
              <a:buFontTx/>
              <a:buNone/>
              <a:defRPr/>
            </a:pPr>
            <a:r>
              <a:rPr lang="en-US" altLang="en-US" sz="2000">
                <a:solidFill>
                  <a:schemeClr val="tx1">
                    <a:lumMod val="95000"/>
                    <a:lumOff val="5000"/>
                  </a:schemeClr>
                </a:solidFill>
              </a:rPr>
              <a:t>password: DOB (mm/</a:t>
            </a:r>
            <a:r>
              <a:rPr lang="en-US" altLang="en-US" sz="2000" err="1">
                <a:solidFill>
                  <a:schemeClr val="tx1">
                    <a:lumMod val="95000"/>
                    <a:lumOff val="5000"/>
                  </a:schemeClr>
                </a:solidFill>
              </a:rPr>
              <a:t>dd</a:t>
            </a:r>
            <a:r>
              <a:rPr lang="en-US" altLang="en-US" sz="2000">
                <a:solidFill>
                  <a:schemeClr val="tx1">
                    <a:lumMod val="95000"/>
                    <a:lumOff val="5000"/>
                  </a:schemeClr>
                </a:solidFill>
              </a:rPr>
              <a:t>/</a:t>
            </a:r>
            <a:r>
              <a:rPr lang="en-US" altLang="en-US" sz="2000" err="1">
                <a:solidFill>
                  <a:schemeClr val="tx1">
                    <a:lumMod val="95000"/>
                    <a:lumOff val="5000"/>
                  </a:schemeClr>
                </a:solidFill>
              </a:rPr>
              <a:t>yyyy</a:t>
            </a:r>
            <a:r>
              <a:rPr lang="en-US" altLang="en-US" sz="2000">
                <a:solidFill>
                  <a:schemeClr val="tx1">
                    <a:lumMod val="95000"/>
                    <a:lumOff val="5000"/>
                  </a:schemeClr>
                </a:solidFill>
              </a:rPr>
              <a:t>)</a:t>
            </a:r>
          </a:p>
        </p:txBody>
      </p:sp>
      <p:sp>
        <p:nvSpPr>
          <p:cNvPr id="9" name="TextBox 8">
            <a:extLst>
              <a:ext uri="{FF2B5EF4-FFF2-40B4-BE49-F238E27FC236}">
                <a16:creationId xmlns:a16="http://schemas.microsoft.com/office/drawing/2014/main" id="{9E465034-2804-4697-BCC4-B6C0D3298FE1}"/>
              </a:ext>
            </a:extLst>
          </p:cNvPr>
          <p:cNvSpPr txBox="1"/>
          <p:nvPr/>
        </p:nvSpPr>
        <p:spPr>
          <a:xfrm rot="21253093">
            <a:off x="4773159" y="5899701"/>
            <a:ext cx="4355565"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a:xfrm>
            <a:off x="76200" y="0"/>
            <a:ext cx="4419600" cy="1524000"/>
          </a:xfrm>
        </p:spPr>
        <p:txBody>
          <a:bodyPr>
            <a:noAutofit/>
          </a:bodyPr>
          <a:lstStyle/>
          <a:p>
            <a:pPr algn="ctr" eaLnBrk="1" hangingPunct="1"/>
            <a:r>
              <a:rPr lang="en-US" sz="4000">
                <a:latin typeface="Colleged" charset="0"/>
                <a:ea typeface="Colleged" charset="0"/>
                <a:cs typeface="Colleged" charset="0"/>
              </a:rPr>
              <a:t>Community Service</a:t>
            </a:r>
          </a:p>
        </p:txBody>
      </p:sp>
      <p:sp>
        <p:nvSpPr>
          <p:cNvPr id="18434" name="Rectangle 4"/>
          <p:cNvSpPr>
            <a:spLocks noGrp="1" noChangeArrowheads="1"/>
          </p:cNvSpPr>
          <p:nvPr>
            <p:ph sz="half" idx="1"/>
          </p:nvPr>
        </p:nvSpPr>
        <p:spPr>
          <a:xfrm>
            <a:off x="457200" y="1676400"/>
            <a:ext cx="3657600" cy="4953000"/>
          </a:xfrm>
        </p:spPr>
        <p:txBody>
          <a:bodyPr>
            <a:noAutofit/>
          </a:bodyPr>
          <a:lstStyle/>
          <a:p>
            <a:pPr eaLnBrk="1" hangingPunct="1">
              <a:lnSpc>
                <a:spcPct val="80000"/>
              </a:lnSpc>
            </a:pPr>
            <a:r>
              <a:rPr lang="en-US" sz="2400"/>
              <a:t>All students must have </a:t>
            </a:r>
            <a:r>
              <a:rPr lang="en-US" sz="2400" b="1"/>
              <a:t>100 hours</a:t>
            </a:r>
            <a:r>
              <a:rPr lang="en-US" sz="2400"/>
              <a:t> of community service submitted and entered into the school’s database by October 31 to be an academy completer and qualify for Bright Futures.</a:t>
            </a:r>
          </a:p>
          <a:p>
            <a:pPr eaLnBrk="1" hangingPunct="1">
              <a:lnSpc>
                <a:spcPct val="80000"/>
              </a:lnSpc>
            </a:pPr>
            <a:endParaRPr lang="en-US" sz="2400" b="1"/>
          </a:p>
          <a:p>
            <a:pPr eaLnBrk="1" hangingPunct="1">
              <a:lnSpc>
                <a:spcPct val="80000"/>
              </a:lnSpc>
            </a:pPr>
            <a:r>
              <a:rPr lang="en-US" sz="2400"/>
              <a:t>For questions, please speak to your child’s lead teacher.</a:t>
            </a:r>
          </a:p>
        </p:txBody>
      </p:sp>
      <p:sp>
        <p:nvSpPr>
          <p:cNvPr id="18435" name="Content Placeholder 4"/>
          <p:cNvSpPr>
            <a:spLocks noGrp="1"/>
          </p:cNvSpPr>
          <p:nvPr>
            <p:ph sz="half" idx="2"/>
          </p:nvPr>
        </p:nvSpPr>
        <p:spPr>
          <a:xfrm>
            <a:off x="4712568" y="1757766"/>
            <a:ext cx="4009103" cy="3347634"/>
          </a:xfrm>
        </p:spPr>
        <p:txBody>
          <a:bodyPr>
            <a:noAutofit/>
          </a:bodyPr>
          <a:lstStyle/>
          <a:p>
            <a:r>
              <a:rPr lang="es-ES" sz="2200"/>
              <a:t>Todos los estudiantes deben tener </a:t>
            </a:r>
            <a:r>
              <a:rPr lang="es-ES" sz="2200" b="1"/>
              <a:t>100 horas </a:t>
            </a:r>
            <a:r>
              <a:rPr lang="es-ES" sz="2200"/>
              <a:t>comunitarias antes del 31 de octubre para completar los requisitos de su academia y para calificar a Bright </a:t>
            </a:r>
            <a:r>
              <a:rPr lang="es-ES" sz="2200" err="1"/>
              <a:t>Futures</a:t>
            </a:r>
            <a:r>
              <a:rPr lang="es-ES" sz="2200"/>
              <a:t>. </a:t>
            </a:r>
            <a:endParaRPr lang="es-ES" sz="2200" b="1"/>
          </a:p>
          <a:p>
            <a:pPr>
              <a:buFont typeface="Wingdings 2" pitchFamily="18" charset="2"/>
              <a:buNone/>
            </a:pPr>
            <a:endParaRPr lang="es-ES" sz="2200"/>
          </a:p>
          <a:p>
            <a:r>
              <a:rPr lang="es-ES" sz="2200"/>
              <a:t>Si usted tiene cualquier pregunta, por favor</a:t>
            </a:r>
            <a:r>
              <a:rPr lang="en-US" sz="2200" b="1"/>
              <a:t> </a:t>
            </a:r>
            <a:r>
              <a:rPr lang="en-US" sz="2200" err="1"/>
              <a:t>comuniquese</a:t>
            </a:r>
            <a:r>
              <a:rPr lang="es-ES" sz="2200"/>
              <a:t> con la maestra de la academia.</a:t>
            </a:r>
            <a:endParaRPr lang="en-US" sz="2200"/>
          </a:p>
        </p:txBody>
      </p:sp>
      <p:cxnSp>
        <p:nvCxnSpPr>
          <p:cNvPr id="4" name="Straight Connector 3"/>
          <p:cNvCxnSpPr/>
          <p:nvPr/>
        </p:nvCxnSpPr>
        <p:spPr>
          <a:xfrm rot="5400000">
            <a:off x="1676400" y="-8350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8437" name="TextBox 5"/>
          <p:cNvSpPr txBox="1">
            <a:spLocks noChangeArrowheads="1"/>
          </p:cNvSpPr>
          <p:nvPr/>
        </p:nvSpPr>
        <p:spPr bwMode="auto">
          <a:xfrm>
            <a:off x="4119282" y="408057"/>
            <a:ext cx="3433477" cy="707886"/>
          </a:xfrm>
          <a:prstGeom prst="rect">
            <a:avLst/>
          </a:prstGeom>
          <a:noFill/>
          <a:ln w="9525">
            <a:noFill/>
            <a:miter lim="800000"/>
            <a:headEnd/>
            <a:tailEnd/>
          </a:ln>
        </p:spPr>
        <p:txBody>
          <a:bodyPr wrap="square">
            <a:spAutoFit/>
          </a:bodyPr>
          <a:lstStyle/>
          <a:p>
            <a:pPr algn="ctr"/>
            <a:r>
              <a:rPr lang="en-US" sz="2000" err="1">
                <a:latin typeface="Colleged" charset="0"/>
                <a:ea typeface="Colleged" charset="0"/>
                <a:cs typeface="Colleged" charset="0"/>
              </a:rPr>
              <a:t>Horas</a:t>
            </a:r>
            <a:endParaRPr lang="en-US" sz="2000">
              <a:latin typeface="Colleged" charset="0"/>
              <a:ea typeface="Colleged" charset="0"/>
              <a:cs typeface="Colleged" charset="0"/>
            </a:endParaRPr>
          </a:p>
          <a:p>
            <a:pPr algn="ctr"/>
            <a:r>
              <a:rPr lang="en-US" sz="2000" err="1">
                <a:latin typeface="Colleged" charset="0"/>
                <a:ea typeface="Colleged" charset="0"/>
                <a:cs typeface="Colleged" charset="0"/>
              </a:rPr>
              <a:t>Comunitarias</a:t>
            </a:r>
            <a:r>
              <a:rPr lang="en-US" sz="2000">
                <a:latin typeface="Colleged" charset="0"/>
                <a:ea typeface="Colleged" charset="0"/>
                <a:cs typeface="Colleged" charset="0"/>
              </a:rPr>
              <a:t> </a:t>
            </a:r>
          </a:p>
        </p:txBody>
      </p:sp>
      <p:sp>
        <p:nvSpPr>
          <p:cNvPr id="7" name="TextBox 6">
            <a:extLst>
              <a:ext uri="{FF2B5EF4-FFF2-40B4-BE49-F238E27FC236}">
                <a16:creationId xmlns:a16="http://schemas.microsoft.com/office/drawing/2014/main" id="{1EB3BA4D-F8DE-465B-878A-3CD7C11B9346}"/>
              </a:ext>
            </a:extLst>
          </p:cNvPr>
          <p:cNvSpPr txBox="1"/>
          <p:nvPr/>
        </p:nvSpPr>
        <p:spPr>
          <a:xfrm rot="21253093">
            <a:off x="4587122" y="5885083"/>
            <a:ext cx="441598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ChangeArrowheads="1"/>
          </p:cNvSpPr>
          <p:nvPr>
            <p:ph type="title"/>
          </p:nvPr>
        </p:nvSpPr>
        <p:spPr>
          <a:xfrm>
            <a:off x="114300" y="343763"/>
            <a:ext cx="4419600" cy="1524000"/>
          </a:xfrm>
        </p:spPr>
        <p:txBody>
          <a:bodyPr>
            <a:noAutofit/>
          </a:bodyPr>
          <a:lstStyle/>
          <a:p>
            <a:pPr algn="ctr" eaLnBrk="1" hangingPunct="1"/>
            <a:r>
              <a:rPr lang="en-US" sz="4000">
                <a:latin typeface="Colleged" charset="0"/>
                <a:ea typeface="Colleged" charset="0"/>
                <a:cs typeface="Colleged" charset="0"/>
              </a:rPr>
              <a:t>Student Success Center</a:t>
            </a:r>
          </a:p>
        </p:txBody>
      </p:sp>
      <p:sp>
        <p:nvSpPr>
          <p:cNvPr id="19458" name="Rectangle 4"/>
          <p:cNvSpPr>
            <a:spLocks noGrp="1" noChangeArrowheads="1"/>
          </p:cNvSpPr>
          <p:nvPr>
            <p:ph idx="1"/>
          </p:nvPr>
        </p:nvSpPr>
        <p:spPr>
          <a:xfrm>
            <a:off x="152400" y="2014522"/>
            <a:ext cx="4038600" cy="4724400"/>
          </a:xfrm>
        </p:spPr>
        <p:txBody>
          <a:bodyPr>
            <a:normAutofit/>
          </a:bodyPr>
          <a:lstStyle/>
          <a:p>
            <a:pPr>
              <a:buNone/>
            </a:pPr>
            <a:r>
              <a:rPr lang="en-US" sz="4000"/>
              <a:t>  </a:t>
            </a:r>
            <a:r>
              <a:rPr lang="en-US" sz="3600"/>
              <a:t>Students must not have been on Student Success Center Assignment and/or indoor suspension (SCSI) for 5 or more days.</a:t>
            </a:r>
          </a:p>
          <a:p>
            <a:pPr algn="ctr" eaLnBrk="1" hangingPunct="1">
              <a:buFontTx/>
              <a:buNone/>
            </a:pPr>
            <a:endParaRPr lang="en-US" sz="2800"/>
          </a:p>
        </p:txBody>
      </p:sp>
      <p:cxnSp>
        <p:nvCxnSpPr>
          <p:cNvPr id="4" name="Straight Connector 3"/>
          <p:cNvCxnSpPr/>
          <p:nvPr/>
        </p:nvCxnSpPr>
        <p:spPr>
          <a:xfrm rot="5400000">
            <a:off x="1828800" y="-2254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4800600" y="343763"/>
            <a:ext cx="2438395" cy="1015663"/>
          </a:xfrm>
          <a:prstGeom prst="rect">
            <a:avLst/>
          </a:prstGeom>
          <a:noFill/>
        </p:spPr>
        <p:txBody>
          <a:bodyPr wrap="square">
            <a:spAutoFit/>
          </a:bodyPr>
          <a:lstStyle/>
          <a:p>
            <a:pPr algn="ctr">
              <a:defRPr/>
            </a:pPr>
            <a:r>
              <a:rPr lang="en-US" sz="2000">
                <a:latin typeface="Colleged" charset="0"/>
                <a:ea typeface="Colleged" charset="0"/>
                <a:cs typeface="Colleged" charset="0"/>
              </a:rPr>
              <a:t>Centro de </a:t>
            </a:r>
            <a:r>
              <a:rPr lang="en-US" sz="2000" err="1">
                <a:latin typeface="Colleged" charset="0"/>
                <a:ea typeface="Colleged" charset="0"/>
                <a:cs typeface="Colleged" charset="0"/>
              </a:rPr>
              <a:t>exito</a:t>
            </a:r>
            <a:r>
              <a:rPr lang="en-US" sz="2000">
                <a:latin typeface="Colleged" charset="0"/>
                <a:ea typeface="Colleged" charset="0"/>
                <a:cs typeface="Colleged" charset="0"/>
              </a:rPr>
              <a:t> </a:t>
            </a:r>
            <a:r>
              <a:rPr lang="en-US" sz="2000" err="1">
                <a:latin typeface="Colleged" charset="0"/>
                <a:ea typeface="Colleged" charset="0"/>
                <a:cs typeface="Colleged" charset="0"/>
              </a:rPr>
              <a:t>estudiantil</a:t>
            </a:r>
            <a:endParaRPr lang="en-US" sz="2000">
              <a:latin typeface="Colleged" charset="0"/>
              <a:ea typeface="Colleged" charset="0"/>
              <a:cs typeface="Colleged" charset="0"/>
            </a:endParaRPr>
          </a:p>
        </p:txBody>
      </p:sp>
      <p:sp>
        <p:nvSpPr>
          <p:cNvPr id="19461" name="TextBox 5"/>
          <p:cNvSpPr txBox="1">
            <a:spLocks noChangeArrowheads="1"/>
          </p:cNvSpPr>
          <p:nvPr/>
        </p:nvSpPr>
        <p:spPr bwMode="auto">
          <a:xfrm>
            <a:off x="4800600" y="2014522"/>
            <a:ext cx="4114801" cy="3046988"/>
          </a:xfrm>
          <a:prstGeom prst="rect">
            <a:avLst/>
          </a:prstGeom>
          <a:noFill/>
          <a:ln w="9525">
            <a:noFill/>
            <a:miter lim="800000"/>
            <a:headEnd/>
            <a:tailEnd/>
          </a:ln>
        </p:spPr>
        <p:txBody>
          <a:bodyPr wrap="square">
            <a:spAutoFit/>
          </a:bodyPr>
          <a:lstStyle/>
          <a:p>
            <a:r>
              <a:rPr lang="es-ES">
                <a:latin typeface="+mn-lt"/>
              </a:rPr>
              <a:t>Estudiantes no pueden tener m</a:t>
            </a:r>
            <a:r>
              <a:rPr lang="en-US" err="1">
                <a:latin typeface="+mn-lt"/>
              </a:rPr>
              <a:t>ás</a:t>
            </a:r>
            <a:r>
              <a:rPr lang="en-US">
                <a:latin typeface="+mn-lt"/>
              </a:rPr>
              <a:t> de </a:t>
            </a:r>
            <a:r>
              <a:rPr lang="es-ES">
                <a:latin typeface="+mn-lt"/>
              </a:rPr>
              <a:t>5 días de suspensión afuera del colegio o 5 d</a:t>
            </a:r>
            <a:r>
              <a:rPr lang="es-ES"/>
              <a:t>í</a:t>
            </a:r>
            <a:r>
              <a:rPr lang="es-ES">
                <a:latin typeface="+mn-lt"/>
              </a:rPr>
              <a:t>as de </a:t>
            </a:r>
            <a:r>
              <a:rPr lang="es-ES" err="1">
                <a:latin typeface="+mn-lt"/>
              </a:rPr>
              <a:t>Student</a:t>
            </a:r>
            <a:r>
              <a:rPr lang="es-ES">
                <a:latin typeface="+mn-lt"/>
              </a:rPr>
              <a:t> </a:t>
            </a:r>
            <a:r>
              <a:rPr lang="es-ES" err="1">
                <a:latin typeface="+mn-lt"/>
              </a:rPr>
              <a:t>Success</a:t>
            </a:r>
            <a:r>
              <a:rPr lang="es-ES">
                <a:latin typeface="+mn-lt"/>
              </a:rPr>
              <a:t> Center </a:t>
            </a:r>
            <a:r>
              <a:rPr lang="es-ES" err="1">
                <a:latin typeface="+mn-lt"/>
              </a:rPr>
              <a:t>Assignment</a:t>
            </a:r>
            <a:r>
              <a:rPr lang="es-ES">
                <a:latin typeface="+mn-lt"/>
              </a:rPr>
              <a:t>.</a:t>
            </a:r>
          </a:p>
        </p:txBody>
      </p:sp>
      <p:sp>
        <p:nvSpPr>
          <p:cNvPr id="7" name="TextBox 6">
            <a:extLst>
              <a:ext uri="{FF2B5EF4-FFF2-40B4-BE49-F238E27FC236}">
                <a16:creationId xmlns:a16="http://schemas.microsoft.com/office/drawing/2014/main" id="{8B9D8E52-0C32-45D9-A24C-4A3F30D7B8D3}"/>
              </a:ext>
            </a:extLst>
          </p:cNvPr>
          <p:cNvSpPr txBox="1"/>
          <p:nvPr/>
        </p:nvSpPr>
        <p:spPr>
          <a:xfrm rot="21253093">
            <a:off x="4707784" y="5769661"/>
            <a:ext cx="4421108"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228600" y="152400"/>
            <a:ext cx="3810000" cy="1143000"/>
          </a:xfrm>
        </p:spPr>
        <p:txBody>
          <a:bodyPr>
            <a:normAutofit/>
          </a:bodyPr>
          <a:lstStyle/>
          <a:p>
            <a:pPr algn="ctr" eaLnBrk="1" hangingPunct="1"/>
            <a:r>
              <a:rPr lang="en-US" sz="6600">
                <a:latin typeface="Colleged" charset="0"/>
                <a:ea typeface="Colleged" charset="0"/>
                <a:cs typeface="Colleged" charset="0"/>
              </a:rPr>
              <a:t>G.P.A.</a:t>
            </a:r>
          </a:p>
        </p:txBody>
      </p:sp>
      <p:sp>
        <p:nvSpPr>
          <p:cNvPr id="20482" name="Rectangle 4"/>
          <p:cNvSpPr>
            <a:spLocks noGrp="1" noChangeArrowheads="1"/>
          </p:cNvSpPr>
          <p:nvPr>
            <p:ph idx="1"/>
          </p:nvPr>
        </p:nvSpPr>
        <p:spPr>
          <a:xfrm>
            <a:off x="266700" y="1828800"/>
            <a:ext cx="3886200" cy="4419600"/>
          </a:xfrm>
        </p:spPr>
        <p:txBody>
          <a:bodyPr>
            <a:noAutofit/>
          </a:bodyPr>
          <a:lstStyle/>
          <a:p>
            <a:pPr eaLnBrk="1" hangingPunct="1"/>
            <a:r>
              <a:rPr lang="en-US" sz="4000"/>
              <a:t>Students must have a minimum </a:t>
            </a:r>
            <a:r>
              <a:rPr lang="en-US" sz="4000" b="1"/>
              <a:t>2.0 GPA </a:t>
            </a:r>
            <a:r>
              <a:rPr lang="en-US" sz="4000"/>
              <a:t>to participate in senior events.</a:t>
            </a:r>
          </a:p>
        </p:txBody>
      </p:sp>
      <p:cxnSp>
        <p:nvCxnSpPr>
          <p:cNvPr id="12" name="Straight Connector 11"/>
          <p:cNvCxnSpPr/>
          <p:nvPr/>
        </p:nvCxnSpPr>
        <p:spPr>
          <a:xfrm rot="5400000">
            <a:off x="1447800" y="-304800"/>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0487" name="Rectangle 20"/>
          <p:cNvSpPr>
            <a:spLocks noChangeArrowheads="1"/>
          </p:cNvSpPr>
          <p:nvPr/>
        </p:nvSpPr>
        <p:spPr bwMode="auto">
          <a:xfrm>
            <a:off x="4152900" y="1720840"/>
            <a:ext cx="4574239" cy="3416320"/>
          </a:xfrm>
          <a:prstGeom prst="rect">
            <a:avLst/>
          </a:prstGeom>
          <a:noFill/>
          <a:ln w="9525">
            <a:noFill/>
            <a:miter lim="800000"/>
            <a:headEnd/>
            <a:tailEnd/>
          </a:ln>
        </p:spPr>
        <p:txBody>
          <a:bodyPr wrap="square">
            <a:spAutoFit/>
          </a:bodyPr>
          <a:lstStyle/>
          <a:p>
            <a:pPr marL="722312" indent="-685800">
              <a:spcBef>
                <a:spcPct val="20000"/>
              </a:spcBef>
              <a:buClr>
                <a:schemeClr val="tx1"/>
              </a:buClr>
              <a:buSzPct val="80000"/>
              <a:buFont typeface="Arial" charset="0"/>
              <a:buChar char="•"/>
            </a:pPr>
            <a:r>
              <a:rPr lang="es-EC" sz="3600">
                <a:solidFill>
                  <a:schemeClr val="tx1">
                    <a:lumMod val="95000"/>
                    <a:lumOff val="5000"/>
                  </a:schemeClr>
                </a:solidFill>
                <a:latin typeface="+mn-lt"/>
              </a:rPr>
              <a:t>Estudiantes deben de tener un minimo de </a:t>
            </a:r>
            <a:r>
              <a:rPr lang="es-EC" sz="3600" b="1">
                <a:solidFill>
                  <a:schemeClr val="tx1">
                    <a:lumMod val="95000"/>
                    <a:lumOff val="5000"/>
                  </a:schemeClr>
                </a:solidFill>
                <a:latin typeface="+mn-lt"/>
              </a:rPr>
              <a:t>2.0 GPA </a:t>
            </a:r>
            <a:r>
              <a:rPr lang="es-EC" sz="3600">
                <a:solidFill>
                  <a:schemeClr val="tx1">
                    <a:lumMod val="95000"/>
                    <a:lumOff val="5000"/>
                  </a:schemeClr>
                </a:solidFill>
                <a:latin typeface="+mn-lt"/>
              </a:rPr>
              <a:t>para participar en los eventos de los seniors. </a:t>
            </a:r>
            <a:endParaRPr lang="es-ES" sz="3600">
              <a:solidFill>
                <a:schemeClr val="tx1">
                  <a:lumMod val="95000"/>
                  <a:lumOff val="5000"/>
                </a:schemeClr>
              </a:solidFill>
              <a:latin typeface="+mn-lt"/>
            </a:endParaRPr>
          </a:p>
        </p:txBody>
      </p:sp>
      <p:sp>
        <p:nvSpPr>
          <p:cNvPr id="11" name="Rectangle 4"/>
          <p:cNvSpPr txBox="1">
            <a:spLocks noChangeArrowheads="1"/>
          </p:cNvSpPr>
          <p:nvPr/>
        </p:nvSpPr>
        <p:spPr bwMode="auto">
          <a:xfrm>
            <a:off x="4024393" y="180814"/>
            <a:ext cx="365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algn="ctr" eaLnBrk="1" hangingPunct="1"/>
            <a:r>
              <a:rPr lang="en-US" sz="6000">
                <a:latin typeface="Colleged" charset="0"/>
                <a:ea typeface="Colleged" charset="0"/>
                <a:cs typeface="Colleged" charset="0"/>
              </a:rPr>
              <a:t>G.P.A.</a:t>
            </a:r>
          </a:p>
        </p:txBody>
      </p:sp>
      <p:sp>
        <p:nvSpPr>
          <p:cNvPr id="7" name="TextBox 6">
            <a:extLst>
              <a:ext uri="{FF2B5EF4-FFF2-40B4-BE49-F238E27FC236}">
                <a16:creationId xmlns:a16="http://schemas.microsoft.com/office/drawing/2014/main" id="{5BBE4FBB-BA93-44C7-AC6F-37A7E51C81BF}"/>
              </a:ext>
            </a:extLst>
          </p:cNvPr>
          <p:cNvSpPr txBox="1"/>
          <p:nvPr/>
        </p:nvSpPr>
        <p:spPr>
          <a:xfrm rot="21253093">
            <a:off x="4794450" y="5936987"/>
            <a:ext cx="4334220"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160412"/>
            <a:ext cx="4343400" cy="871835"/>
          </a:xfrm>
        </p:spPr>
        <p:txBody>
          <a:bodyPr>
            <a:noAutofit/>
          </a:bodyPr>
          <a:lstStyle/>
          <a:p>
            <a:pPr algn="ctr" eaLnBrk="1" hangingPunct="1"/>
            <a:r>
              <a:rPr lang="en-US" sz="4000">
                <a:latin typeface="Colleged" charset="0"/>
                <a:ea typeface="Colleged" charset="0"/>
                <a:cs typeface="Colleged" charset="0"/>
              </a:rPr>
              <a:t>Misconduct</a:t>
            </a:r>
          </a:p>
        </p:txBody>
      </p:sp>
      <p:sp>
        <p:nvSpPr>
          <p:cNvPr id="21506" name="Rectangle 3"/>
          <p:cNvSpPr>
            <a:spLocks noGrp="1" noChangeArrowheads="1"/>
          </p:cNvSpPr>
          <p:nvPr>
            <p:ph idx="1"/>
          </p:nvPr>
        </p:nvSpPr>
        <p:spPr>
          <a:xfrm>
            <a:off x="234412" y="1295400"/>
            <a:ext cx="3810000" cy="5029200"/>
          </a:xfrm>
        </p:spPr>
        <p:txBody>
          <a:bodyPr>
            <a:normAutofit/>
          </a:bodyPr>
          <a:lstStyle/>
          <a:p>
            <a:pPr eaLnBrk="1" hangingPunct="1">
              <a:buFontTx/>
              <a:buNone/>
            </a:pPr>
            <a:r>
              <a:rPr lang="en-US" sz="1800"/>
              <a:t>	</a:t>
            </a:r>
            <a:r>
              <a:rPr lang="en-US" sz="2800"/>
              <a:t>Any Senior who is found in possession of any illegal substance or whose behavior is disruptive at a Ferguson-sponsored event, as deemed by an administrator, will be automatically excluded from all future senior activities.</a:t>
            </a:r>
          </a:p>
          <a:p>
            <a:pPr eaLnBrk="1" hangingPunct="1">
              <a:buFontTx/>
              <a:buNone/>
            </a:pPr>
            <a:endParaRPr lang="en-US" sz="1800"/>
          </a:p>
        </p:txBody>
      </p:sp>
      <p:cxnSp>
        <p:nvCxnSpPr>
          <p:cNvPr id="4" name="Straight Connector 3"/>
          <p:cNvCxnSpPr/>
          <p:nvPr/>
        </p:nvCxnSpPr>
        <p:spPr>
          <a:xfrm rot="5400000">
            <a:off x="1524000" y="-225425"/>
            <a:ext cx="56388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1508" name="Rectangle 4"/>
          <p:cNvSpPr>
            <a:spLocks noChangeArrowheads="1"/>
          </p:cNvSpPr>
          <p:nvPr/>
        </p:nvSpPr>
        <p:spPr bwMode="auto">
          <a:xfrm>
            <a:off x="4343400" y="180945"/>
            <a:ext cx="3047998" cy="954107"/>
          </a:xfrm>
          <a:prstGeom prst="rect">
            <a:avLst/>
          </a:prstGeom>
          <a:noFill/>
          <a:ln w="9525">
            <a:noFill/>
            <a:miter lim="800000"/>
            <a:headEnd/>
            <a:tailEnd/>
          </a:ln>
        </p:spPr>
        <p:txBody>
          <a:bodyPr wrap="square">
            <a:spAutoFit/>
          </a:bodyPr>
          <a:lstStyle/>
          <a:p>
            <a:pPr algn="ctr"/>
            <a:r>
              <a:rPr lang="en-US" sz="2800">
                <a:latin typeface="Colleged" charset="0"/>
                <a:ea typeface="Colleged" charset="0"/>
                <a:cs typeface="Colleged" charset="0"/>
              </a:rPr>
              <a:t>Mala Conducta</a:t>
            </a:r>
          </a:p>
        </p:txBody>
      </p:sp>
      <p:sp>
        <p:nvSpPr>
          <p:cNvPr id="21509" name="TextBox 5"/>
          <p:cNvSpPr txBox="1">
            <a:spLocks noChangeArrowheads="1"/>
          </p:cNvSpPr>
          <p:nvPr/>
        </p:nvSpPr>
        <p:spPr bwMode="auto">
          <a:xfrm>
            <a:off x="4724400" y="1674644"/>
            <a:ext cx="3657600" cy="3477875"/>
          </a:xfrm>
          <a:prstGeom prst="rect">
            <a:avLst/>
          </a:prstGeom>
          <a:noFill/>
          <a:ln w="9525">
            <a:noFill/>
            <a:miter lim="800000"/>
            <a:headEnd/>
            <a:tailEnd/>
          </a:ln>
        </p:spPr>
        <p:txBody>
          <a:bodyPr wrap="square">
            <a:spAutoFit/>
          </a:bodyPr>
          <a:lstStyle/>
          <a:p>
            <a:r>
              <a:rPr lang="es-ES" sz="2000"/>
              <a:t>Cualquier Senior que se encuentre en posesión de cualquier sustancia ilegal o cuyo comportamiento es perturbador en un evento patrocinado por John A. Ferguson, según se considere por un administrador, será automáticamente excluido de todas las actividades de alto nivel en el futuro.</a:t>
            </a:r>
            <a:endParaRPr lang="en-US" sz="2000">
              <a:latin typeface="Comic Sans MS" pitchFamily="66" charset="0"/>
            </a:endParaRPr>
          </a:p>
        </p:txBody>
      </p:sp>
      <p:sp>
        <p:nvSpPr>
          <p:cNvPr id="7" name="TextBox 6">
            <a:extLst>
              <a:ext uri="{FF2B5EF4-FFF2-40B4-BE49-F238E27FC236}">
                <a16:creationId xmlns:a16="http://schemas.microsoft.com/office/drawing/2014/main" id="{695852F4-FB3F-4217-834E-BE9B871123DD}"/>
              </a:ext>
            </a:extLst>
          </p:cNvPr>
          <p:cNvSpPr txBox="1"/>
          <p:nvPr/>
        </p:nvSpPr>
        <p:spPr>
          <a:xfrm rot="21253093">
            <a:off x="4891467" y="5941755"/>
            <a:ext cx="4236955" cy="523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fontAlgn="auto" latinLnBrk="1">
              <a:spcBef>
                <a:spcPts val="0"/>
              </a:spcBef>
              <a:spcAft>
                <a:spcPts val="0"/>
              </a:spcAft>
              <a:defRPr/>
            </a:pPr>
            <a:r>
              <a:rPr lang="en-US" sz="2800" dirty="0">
                <a:solidFill>
                  <a:schemeClr val="accent4">
                    <a:lumMod val="10000"/>
                  </a:schemeClr>
                </a:solidFill>
                <a:latin typeface="Rellathage Rough" panose="02000600000000000000" pitchFamily="50" charset="0"/>
                <a:sym typeface="Helvetica"/>
              </a:rPr>
              <a:t>        …Inspired by World Class</a:t>
            </a:r>
          </a:p>
        </p:txBody>
      </p:sp>
    </p:spTree>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2049</Words>
  <Application>Microsoft Office PowerPoint</Application>
  <PresentationFormat>On-screen Show (4:3)</PresentationFormat>
  <Paragraphs>229</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Berlin Sans FB Demi</vt:lpstr>
      <vt:lpstr>Calibri</vt:lpstr>
      <vt:lpstr>Calibri Light</vt:lpstr>
      <vt:lpstr>Colleged</vt:lpstr>
      <vt:lpstr>Comic Sans MS</vt:lpstr>
      <vt:lpstr>Courier New</vt:lpstr>
      <vt:lpstr>Gill Sans Ultra Bold</vt:lpstr>
      <vt:lpstr>Kissing Love</vt:lpstr>
      <vt:lpstr>Rellathage Rough</vt:lpstr>
      <vt:lpstr>The Trickster Display</vt:lpstr>
      <vt:lpstr>Wingdings</vt:lpstr>
      <vt:lpstr>Wingdings 2</vt:lpstr>
      <vt:lpstr>Office Theme</vt:lpstr>
      <vt:lpstr>Welcome  to  Senior Parent Night</vt:lpstr>
      <vt:lpstr>We want you…. to be involved!</vt:lpstr>
      <vt:lpstr>PowerPoint Presentation</vt:lpstr>
      <vt:lpstr>Attendance</vt:lpstr>
      <vt:lpstr>Finances</vt:lpstr>
      <vt:lpstr>Community Service</vt:lpstr>
      <vt:lpstr>Student Success Center</vt:lpstr>
      <vt:lpstr>G.P.A.</vt:lpstr>
      <vt:lpstr>Misconduct</vt:lpstr>
      <vt:lpstr>Other Requirements</vt:lpstr>
      <vt:lpstr>PowerPoint Presentation</vt:lpstr>
      <vt:lpstr>Special Note</vt:lpstr>
      <vt:lpstr>Important Dates</vt:lpstr>
      <vt:lpstr>PowerPoint Presentation</vt:lpstr>
      <vt:lpstr>School Counselors</vt:lpstr>
      <vt:lpstr> Cap Advisor</vt:lpstr>
      <vt:lpstr> Please scan the  QR code on the left to join SCOIR!</vt:lpstr>
      <vt:lpstr>      College Month!  Please take a moment  and read the flyer.</vt:lpstr>
      <vt:lpstr>Yearbook Online Sales</vt:lpstr>
      <vt:lpstr>Ventas del anuario via internet</vt:lpstr>
      <vt:lpstr>PowerPoint Presentation</vt:lpstr>
      <vt:lpstr>School and Activities Website</vt:lpstr>
      <vt:lpstr>School Social Media</vt:lpstr>
      <vt:lpstr>Senior Social Media</vt:lpstr>
      <vt:lpstr>Join Senior Parent Band</vt:lpstr>
      <vt:lpstr>PowerPoint Presentation</vt:lpstr>
      <vt:lpstr>Senior Picnic</vt:lpstr>
      <vt:lpstr>OSP Instructions</vt:lpstr>
      <vt:lpstr>PowerPoint Presentation</vt:lpstr>
      <vt:lpstr>Senior Picnic Special Price</vt:lpstr>
      <vt:lpstr>Up Next</vt:lpstr>
      <vt:lpstr>If you need to contact me...</vt:lpstr>
      <vt:lpstr>Attendance Link</vt:lpstr>
      <vt:lpstr>Q &amp;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Senior Parent Night</dc:title>
  <dc:creator>281827</dc:creator>
  <cp:lastModifiedBy>Rae-schulze, Tanya N.</cp:lastModifiedBy>
  <cp:revision>18</cp:revision>
  <cp:lastPrinted>2021-09-22T17:56:58Z</cp:lastPrinted>
  <dcterms:created xsi:type="dcterms:W3CDTF">2013-08-20T23:51:19Z</dcterms:created>
  <dcterms:modified xsi:type="dcterms:W3CDTF">2021-10-19T19:11:05Z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TC010171251033</vt:lpwstr>
  </property>
</Properties>
</file>